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73" r:id="rId5"/>
    <p:sldId id="260" r:id="rId6"/>
    <p:sldId id="266" r:id="rId7"/>
    <p:sldId id="27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2" autoAdjust="0"/>
  </p:normalViewPr>
  <p:slideViewPr>
    <p:cSldViewPr>
      <p:cViewPr varScale="1">
        <p:scale>
          <a:sx n="97" d="100"/>
          <a:sy n="97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4F51-26BF-44D9-B8DC-8DE041F682B0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B1034-E21F-41D2-B9C4-AD3579A2D1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967991-031D-488D-9429-5B3B36B66665}" type="slidenum">
              <a:rPr lang="es-ES_tradnl" altLang="es-MX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ES_tradnl" alt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668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s-MX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¿Qué es? </a:t>
            </a:r>
            <a:r>
              <a:rPr lang="es-MX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camino, un medio para alcanzar una meta. Hemos sido creados por Dios y para Dios. Buscarlo y dejarnos encontrar por Él es el quehacer, la meta de nuestra vida; la alcanza quien ama a Dios en los demás, aunque implique renuncias.  El espíritu de sacrificio es la virtud que nos dispone a estas renuncias, a frenar nuestras pasiones para lograr un bien superior. No es ni significa «aguantar», soportar una situación, sino el espíritu y el objetivo por el que hacemos el sacrificio o renuncia. </a:t>
            </a:r>
            <a:endParaRPr lang="es-MX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4D2E-5BA7-43CF-99B2-BDE8481EF32B}" type="slidenum">
              <a:rPr lang="es-MX" smtClean="0">
                <a:solidFill>
                  <a:prstClr val="black"/>
                </a:solidFill>
              </a:rPr>
              <a:pPr/>
              <a:t>2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s-MX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¿Qué es? </a:t>
            </a:r>
            <a:r>
              <a:rPr lang="es-MX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camino, un medio para alcanzar una meta. Hemos sido creados por Dios y para Dios. Buscarlo y dejarnos encontrar por Él es el quehacer, la meta de nuestra vida; la alcanza quien ama a Dios en los demás, aunque implique renuncias.  El espíritu de sacrificio es la virtud que nos dispone a estas renuncias, a frenar nuestras pasiones para lograr un bien superior. No es ni significa «aguantar», soportar una situación, sino el espíritu y el objetivo por el que hacemos el sacrificio o renuncia.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4D2E-5BA7-43CF-99B2-BDE8481EF32B}" type="slidenum">
              <a:rPr lang="es-MX" smtClean="0">
                <a:solidFill>
                  <a:prstClr val="black"/>
                </a:solidFill>
              </a:rPr>
              <a:pPr/>
              <a:t>3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¿Para qué? </a:t>
            </a:r>
            <a:r>
              <a:rPr lang="es-MX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 fortalecer tu voluntad y amar más; tu camino de santificación. «Si no tengo amor, de nada me sirve darles a los pobres todo lo que tengo. De nada me sirve…» (1 </a:t>
            </a:r>
            <a:r>
              <a:rPr lang="es-MX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Cor,</a:t>
            </a:r>
            <a:r>
              <a:rPr lang="es-MX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13). Lo que importa es el espíritu y el fin que se busca con el sacrificio. No es lo mismo ayunar en Cuaresma porque lo manda la Iglesia y deseo unirme al sacrificio de Cristo, que ayunar para bajar de peso para que me quede mejor la ropa.</a:t>
            </a:r>
          </a:p>
          <a:p>
            <a:endParaRPr lang="es-MX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4D2E-5BA7-43CF-99B2-BDE8481EF32B}" type="slidenum">
              <a:rPr lang="es-MX" smtClean="0">
                <a:solidFill>
                  <a:prstClr val="black"/>
                </a:solidFill>
              </a:rPr>
              <a:pPr/>
              <a:t>4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¿Qué tiene que ver conmigo? </a:t>
            </a:r>
            <a:r>
              <a:rPr lang="es-MX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esfuerzo por hacer lo mejor posible tus actividades y relaciones siempre implica cierto grado de sacrificio. Hay que aprender a sacrificarse, a privarse, a sacar partido del tiempo y de los talentos para progresar en las virtudes al colocar a Jesús, su voluntad, en el centro de tu vida, y esto no se logra sin sacrificio, porque implica decir «no» a tus pasiones desordenadas para decir «sí» a Jesús, en lo que nos pida.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4D2E-5BA7-43CF-99B2-BDE8481EF32B}" type="slidenum">
              <a:rPr lang="es-MX" smtClean="0">
                <a:solidFill>
                  <a:prstClr val="black"/>
                </a:solidFill>
              </a:rPr>
              <a:pPr/>
              <a:t>5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Ojo, cuidado con: </a:t>
            </a:r>
            <a:r>
              <a:rPr lang="es-MX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egoísmo y la soberbia; la sumisión sin sentido ni relacionada con un bien superior.</a:t>
            </a:r>
          </a:p>
          <a:p>
            <a:pPr lvl="0"/>
            <a:endParaRPr lang="es-E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4D2E-5BA7-43CF-99B2-BDE8481EF32B}" type="slidenum">
              <a:rPr lang="es-MX" smtClean="0">
                <a:solidFill>
                  <a:prstClr val="black"/>
                </a:solidFill>
              </a:rPr>
              <a:pPr/>
              <a:t>6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5037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6997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  <a:ea typeface="MS PGothic" pitchFamily="34" charset="-128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  <a:ea typeface="MS PGothic" pitchFamily="34" charset="-128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86620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61729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  <a:ea typeface="MS PGothic" pitchFamily="34" charset="-128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  <a:ea typeface="MS PGothic" pitchFamily="34" charset="-128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18142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02594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43557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548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5463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3647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2443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1993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4806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350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7526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06/05/2020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8C7FF9-26FD-43CF-8F89-2DA8D60A0E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2593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A1843442-2C3C-48D7-A4F7-5CB8E0ED2B3A}" type="datetimeFigureOut">
              <a:rPr lang="es-MX" smtClean="0">
                <a:solidFill>
                  <a:prstClr val="black">
                    <a:tint val="75000"/>
                  </a:prstClr>
                </a:solidFill>
                <a:latin typeface="Century Gothic"/>
                <a:ea typeface="MS PGothic" pitchFamily="34" charset="-128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06/05/2020</a:t>
            </a:fld>
            <a:endParaRPr lang="es-MX">
              <a:solidFill>
                <a:prstClr val="black">
                  <a:tint val="75000"/>
                </a:prstClr>
              </a:solidFill>
              <a:latin typeface="Century Gothic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s-MX">
              <a:solidFill>
                <a:prstClr val="black">
                  <a:tint val="75000"/>
                </a:prstClr>
              </a:solidFill>
              <a:latin typeface="Century Gothic"/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88C7FF9-26FD-43CF-8F89-2DA8D60A0E14}" type="slidenum">
              <a:rPr lang="es-MX" smtClean="0">
                <a:latin typeface="Century Gothic"/>
                <a:ea typeface="MS PGothic" pitchFamily="34" charset="-128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s-MX">
              <a:latin typeface="Century Gothic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76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fasmx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info@cefasmx.or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1">
                <a:alpha val="76000"/>
                <a:lumMod val="83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8624" y="692696"/>
            <a:ext cx="6416758" cy="1512168"/>
          </a:xfrm>
        </p:spPr>
        <p:txBody>
          <a:bodyPr>
            <a:normAutofit fontScale="90000"/>
          </a:bodyPr>
          <a:lstStyle/>
          <a:p>
            <a:pPr lvl="0" algn="ctr" defTabSz="914400">
              <a:spcBef>
                <a:spcPts val="0"/>
              </a:spcBef>
            </a:pPr>
            <a:r>
              <a:rPr lang="es-MX" sz="3200" b="1" dirty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  <a:t>Encuentro de actualización mayo 2020</a:t>
            </a:r>
            <a:br>
              <a:rPr lang="es-MX" sz="3200" b="1" dirty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</a:br>
            <a:r>
              <a:rPr lang="es-MX" sz="3200" b="1" dirty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  <a:t>Tercera parte</a:t>
            </a:r>
            <a:br>
              <a:rPr lang="es-MX" sz="3200" b="1" dirty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</a:br>
            <a:r>
              <a:rPr lang="es-MX" sz="3200" b="1" dirty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  <a:t>Puntos clave de la virtud mensual</a:t>
            </a:r>
            <a:endParaRPr lang="es-MX" sz="32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9E311BD2-B613-474E-8E0F-B6A0A78092CC}"/>
              </a:ext>
            </a:extLst>
          </p:cNvPr>
          <p:cNvSpPr/>
          <p:nvPr/>
        </p:nvSpPr>
        <p:spPr>
          <a:xfrm>
            <a:off x="1403648" y="6237312"/>
            <a:ext cx="8136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s-MX" sz="1400" dirty="0">
                <a:solidFill>
                  <a:srgbClr val="E78712">
                    <a:lumMod val="50000"/>
                  </a:srgbClr>
                </a:solidFill>
                <a:latin typeface="Century Gothic"/>
                <a:ea typeface="MS PGothic" pitchFamily="34" charset="-128"/>
              </a:rPr>
              <a:t>Centro de estudios familiares y sociales A.C.  </a:t>
            </a:r>
            <a:r>
              <a:rPr lang="es-MX" sz="1400" dirty="0">
                <a:solidFill>
                  <a:srgbClr val="E78712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ea typeface="MS PGothic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www.cefasmx.org</a:t>
            </a:r>
            <a:r>
              <a:rPr lang="es-MX" sz="1400" dirty="0">
                <a:solidFill>
                  <a:srgbClr val="E78712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ea typeface="MS PGothic" pitchFamily="34" charset="-128"/>
              </a:rPr>
              <a:t> </a:t>
            </a:r>
            <a:r>
              <a:rPr lang="es-MX" sz="1400" dirty="0">
                <a:solidFill>
                  <a:srgbClr val="E78712">
                    <a:lumMod val="50000"/>
                  </a:srgbClr>
                </a:solidFill>
                <a:latin typeface="Century Gothic"/>
                <a:ea typeface="MS PGothic" pitchFamily="34" charset="-128"/>
              </a:rPr>
              <a:t>     info@cefasmx.org</a:t>
            </a:r>
          </a:p>
        </p:txBody>
      </p:sp>
      <p:pic>
        <p:nvPicPr>
          <p:cNvPr id="1026" name="Picture 2" descr="C:\Users\USER\OneDrive - MRC\Formatos y herramientas\logo CEFAS transparente 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74739" y="692696"/>
            <a:ext cx="1996534" cy="1512168"/>
          </a:xfrm>
          <a:prstGeom prst="rect">
            <a:avLst/>
          </a:prstGeom>
          <a:noFill/>
        </p:spPr>
      </p:pic>
      <p:sp>
        <p:nvSpPr>
          <p:cNvPr id="7" name="CuadroTexto 4"/>
          <p:cNvSpPr txBox="1"/>
          <p:nvPr/>
        </p:nvSpPr>
        <p:spPr>
          <a:xfrm>
            <a:off x="408965" y="400506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000" b="1" kern="0" dirty="0">
                <a:solidFill>
                  <a:srgbClr val="FE8637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Corbel"/>
              </a:rPr>
              <a:t>Espíritu de sacrificio</a:t>
            </a:r>
            <a:endParaRPr lang="es-ES" sz="6000" b="1" kern="0" dirty="0">
              <a:solidFill>
                <a:srgbClr val="FE8637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28421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MX" b="1" dirty="0">
                <a:solidFill>
                  <a:srgbClr val="E75C0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¿Qué es el Espíritu de sacrificio?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5229200"/>
            <a:ext cx="8229600" cy="7921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ES" sz="3200" dirty="0">
                <a:solidFill>
                  <a:srgbClr val="E75C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El camino, un medio para alcanzar una meta.</a:t>
            </a:r>
            <a:endParaRPr lang="es-MX" sz="3200" dirty="0">
              <a:solidFill>
                <a:srgbClr val="E75C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089636" y="1340768"/>
            <a:ext cx="30543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Clr>
                <a:srgbClr val="E75C01"/>
              </a:buClr>
            </a:pPr>
            <a:r>
              <a:rPr lang="es-E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El espíritu de sacrificio es la </a:t>
            </a:r>
            <a:r>
              <a:rPr lang="es-E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virtud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que nos dispone a las </a:t>
            </a:r>
            <a:r>
              <a:rPr lang="es-E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renuncias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a frenar nuestras pasiones para </a:t>
            </a:r>
            <a:r>
              <a:rPr lang="es-E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lograr un bien superior.</a:t>
            </a:r>
            <a:endParaRPr lang="es-MX" altLang="es-MX" sz="28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E56038D0-F1A8-4994-8416-ABD9AB7FD4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668344" y="5805264"/>
            <a:ext cx="1062492" cy="812573"/>
          </a:xfrm>
          <a:prstGeom prst="rect">
            <a:avLst/>
          </a:prstGeom>
        </p:spPr>
      </p:pic>
      <p:pic>
        <p:nvPicPr>
          <p:cNvPr id="27652" name="Picture 4" descr="21 Versículos de la Biblia sobre el Sacrificio - DailyVerses.net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576" y="1628800"/>
            <a:ext cx="5503998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3179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28421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MX" b="1" dirty="0">
                <a:solidFill>
                  <a:srgbClr val="E75C0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¿Qué es el espíritu de sacrificio?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83833" y="4118669"/>
            <a:ext cx="70868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Clr>
                <a:srgbClr val="E75C01"/>
              </a:buClr>
            </a:pPr>
            <a:r>
              <a:rPr lang="es-MX" sz="2600" b="1" dirty="0">
                <a:solidFill>
                  <a:srgbClr val="643E25"/>
                </a:solidFill>
                <a:latin typeface="Calibri" pitchFamily="34" charset="0"/>
              </a:rPr>
              <a:t>Hemos sido creados por Dios y para Dios.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Clr>
                <a:srgbClr val="E75C01"/>
              </a:buClr>
            </a:pPr>
            <a:r>
              <a:rPr lang="es-MX" sz="2600" dirty="0">
                <a:solidFill>
                  <a:srgbClr val="643E25"/>
                </a:solidFill>
                <a:latin typeface="Calibri" pitchFamily="34" charset="0"/>
              </a:rPr>
              <a:t>Buscarlo y dejarnos encontrar por Él es el quehacer, la meta de nuestra vida; la alcanza quien ama a Dios en los demás, </a:t>
            </a:r>
          </a:p>
          <a:p>
            <a:pPr marL="342900" indent="-342900" algn="ctr">
              <a:buClr>
                <a:srgbClr val="E75C01"/>
              </a:buClr>
            </a:pPr>
            <a:r>
              <a:rPr lang="es-MX" sz="2600" dirty="0">
                <a:solidFill>
                  <a:srgbClr val="643E25"/>
                </a:solidFill>
                <a:latin typeface="Calibri" pitchFamily="34" charset="0"/>
              </a:rPr>
              <a:t>aunque implique renuncias</a:t>
            </a:r>
            <a:r>
              <a:rPr lang="es-MX" sz="2600" dirty="0" smtClean="0">
                <a:solidFill>
                  <a:srgbClr val="643E25"/>
                </a:solidFill>
                <a:latin typeface="Calibri" pitchFamily="34" charset="0"/>
              </a:rPr>
              <a:t>. </a:t>
            </a:r>
            <a:r>
              <a:rPr lang="es-MX" sz="2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s-MX" sz="2600" dirty="0">
              <a:solidFill>
                <a:srgbClr val="643E25"/>
              </a:solidFill>
              <a:latin typeface="Calibri" pitchFamily="34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E56038D0-F1A8-4994-8416-ABD9AB7FD4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668344" y="5805264"/>
            <a:ext cx="1062492" cy="812573"/>
          </a:xfrm>
          <a:prstGeom prst="rect">
            <a:avLst/>
          </a:prstGeom>
        </p:spPr>
      </p:pic>
      <p:pic>
        <p:nvPicPr>
          <p:cNvPr id="3" name="Picture 2" descr="Dos wasaps gigantes rinden en Huesca homenaje a los &quot;héroes&quot; de la ...">
            <a:extLst>
              <a:ext uri="{FF2B5EF4-FFF2-40B4-BE49-F238E27FC236}">
                <a16:creationId xmlns:a16="http://schemas.microsoft.com/office/drawing/2014/main" xmlns="" id="{89C556F1-6395-4131-8B44-7B03DDF8D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99" y="1268760"/>
            <a:ext cx="411087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3179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91880" y="554101"/>
            <a:ext cx="3168352" cy="1143000"/>
          </a:xfrm>
        </p:spPr>
        <p:txBody>
          <a:bodyPr/>
          <a:lstStyle/>
          <a:p>
            <a:pPr>
              <a:defRPr/>
            </a:pPr>
            <a:r>
              <a:rPr lang="es-MX" b="1" dirty="0">
                <a:solidFill>
                  <a:srgbClr val="E75C0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¿Para qué?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43608" y="522483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Clr>
                <a:srgbClr val="E75C01"/>
              </a:buClr>
            </a:pPr>
            <a:r>
              <a:rPr lang="es-MX" sz="2800" dirty="0">
                <a:solidFill>
                  <a:srgbClr val="643E25"/>
                </a:solidFill>
                <a:latin typeface="Calibri" pitchFamily="34" charset="0"/>
              </a:rPr>
              <a:t>Lo que importa es el espíritu y el fin que se busca con el sacrificio. 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E56038D0-F1A8-4994-8416-ABD9AB7FD4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668344" y="5805264"/>
            <a:ext cx="1062492" cy="812573"/>
          </a:xfrm>
          <a:prstGeom prst="rect">
            <a:avLst/>
          </a:prstGeom>
        </p:spPr>
      </p:pic>
      <p:pic>
        <p:nvPicPr>
          <p:cNvPr id="49154" name="Picture 2" descr="C:\Users\USER\Desktop\si no tengo amor .png"/>
          <p:cNvPicPr>
            <a:picLocks noChangeAspect="1" noChangeArrowheads="1"/>
          </p:cNvPicPr>
          <p:nvPr/>
        </p:nvPicPr>
        <p:blipFill rotWithShape="1">
          <a:blip r:embed="rId4" cstate="email"/>
          <a:srcRect/>
          <a:stretch/>
        </p:blipFill>
        <p:spPr bwMode="auto">
          <a:xfrm>
            <a:off x="1416977" y="1584193"/>
            <a:ext cx="3659079" cy="3354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8F73BCC-3443-4DCA-A5B9-68BE31611940}"/>
              </a:ext>
            </a:extLst>
          </p:cNvPr>
          <p:cNvSpPr/>
          <p:nvPr/>
        </p:nvSpPr>
        <p:spPr>
          <a:xfrm>
            <a:off x="5292080" y="1467580"/>
            <a:ext cx="3168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600" dirty="0">
                <a:solidFill>
                  <a:srgbClr val="643E25"/>
                </a:solidFill>
                <a:latin typeface="Calibri" pitchFamily="34" charset="0"/>
              </a:rPr>
              <a:t>Para fortalecer tu voluntad y amar más; tu camino de santificación. «Si no tengo amor, de nada me sirve darles a los pobres todo lo que tengo. De nada me sirve…» </a:t>
            </a:r>
            <a:r>
              <a:rPr lang="es-MX" dirty="0">
                <a:solidFill>
                  <a:srgbClr val="643E25"/>
                </a:solidFill>
                <a:latin typeface="Calibri" pitchFamily="34" charset="0"/>
              </a:rPr>
              <a:t>(1 Cor,13).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3179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688" y="188640"/>
            <a:ext cx="8229600" cy="1143000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E75C01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¿Qué tiene que ver conmigo?</a:t>
            </a:r>
            <a:endParaRPr lang="es-MX" b="1" dirty="0">
              <a:solidFill>
                <a:srgbClr val="E75C0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48378" y="2494100"/>
            <a:ext cx="3528078" cy="11811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s-MX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	</a:t>
            </a:r>
            <a:r>
              <a:rPr lang="es-MX" sz="26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Hay que aprender a sacrificarse, a privarse, a sacar partido del tiempo                       y de los talentos para progresar en las virtudes al colocar a Jesús, su voluntad,                            en el centro de tu vida.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E56038D0-F1A8-4994-8416-ABD9AB7FD4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57980" y="100916"/>
            <a:ext cx="1062492" cy="81257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152756" y="1046095"/>
            <a:ext cx="7991244" cy="1181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</a:pPr>
            <a:r>
              <a:rPr lang="es-MX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	</a:t>
            </a:r>
            <a:r>
              <a:rPr lang="es-MX" sz="26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El esfuerzo por hacer lo mejor posible tus actividades y relaciones siempre implica cierto grado de sacrificio. </a:t>
            </a: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23554" name="Picture 2" descr="6 datos para entender el increíble sacrificio que está haciendo el ...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2708920"/>
            <a:ext cx="4321421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83275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46060" y="4113685"/>
            <a:ext cx="7128792" cy="11811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MX" sz="2800" dirty="0">
                <a:solidFill>
                  <a:srgbClr val="643E25"/>
                </a:solidFill>
                <a:latin typeface="Calibri" pitchFamily="34" charset="0"/>
              </a:rPr>
              <a:t> El egoísmo.                La soberbia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§"/>
            </a:pPr>
            <a:r>
              <a:rPr lang="es-MX" sz="2800" dirty="0">
                <a:solidFill>
                  <a:srgbClr val="643E25"/>
                </a:solidFill>
                <a:latin typeface="Calibri" pitchFamily="34" charset="0"/>
              </a:rPr>
              <a:t> La pereza.                   La indiferencia.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MX" sz="2800" dirty="0">
                <a:solidFill>
                  <a:srgbClr val="643E25"/>
                </a:solidFill>
                <a:latin typeface="Calibri" pitchFamily="34" charset="0"/>
              </a:rPr>
              <a:t> La indolencia.            La desidia. 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E56038D0-F1A8-4994-8416-ABD9AB7FD4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812360" y="5733256"/>
            <a:ext cx="1062492" cy="81257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475656" y="42827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Enemigos del</a:t>
            </a:r>
            <a:r>
              <a:rPr kumimoji="0" lang="es-MX" sz="3600" b="1" i="0" u="none" strike="noStrike" kern="1200" cap="none" spc="0" normalizeH="0" noProof="0" dirty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espíritu de sacrificio.</a:t>
            </a:r>
            <a:endParaRPr kumimoji="0" lang="es-MX" sz="3600" b="1" i="0" u="none" strike="noStrike" kern="1200" cap="none" spc="0" normalizeH="0" baseline="0" noProof="0" dirty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27794CFB-3A9F-4AC9-986B-A669E67B8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1668" y="1303605"/>
            <a:ext cx="5612700" cy="234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275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B262027-1E96-4BB7-A888-E7231B51D410}"/>
              </a:ext>
            </a:extLst>
          </p:cNvPr>
          <p:cNvSpPr/>
          <p:nvPr/>
        </p:nvSpPr>
        <p:spPr>
          <a:xfrm>
            <a:off x="611560" y="1389188"/>
            <a:ext cx="84348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  <a:t>Convocar y enviar </a:t>
            </a:r>
            <a:br>
              <a:rPr lang="es-MX" sz="3600" b="1" dirty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</a:br>
            <a:r>
              <a:rPr lang="es-MX" sz="3600" b="1" dirty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  <a:t>discípulos misioneros de Cristo                  </a:t>
            </a:r>
          </a:p>
          <a:p>
            <a:pPr algn="ctr"/>
            <a:r>
              <a:rPr lang="es-MX" sz="3600" b="1" dirty="0">
                <a:solidFill>
                  <a:schemeClr val="accent4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orbel"/>
              </a:rPr>
              <a:t>al servicio de la Iglesia.</a:t>
            </a:r>
            <a:endParaRPr lang="es-MX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1BA7FA7-4B95-42BF-B855-DAE9AA44789B}"/>
              </a:ext>
            </a:extLst>
          </p:cNvPr>
          <p:cNvSpPr/>
          <p:nvPr/>
        </p:nvSpPr>
        <p:spPr>
          <a:xfrm>
            <a:off x="2555776" y="843262"/>
            <a:ext cx="52785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b="1" dirty="0">
                <a:solidFill>
                  <a:schemeClr val="accent1"/>
                </a:solidFill>
                <a:latin typeface="Calibri" pitchFamily="34" charset="0"/>
              </a:rPr>
              <a:t>Recuerden nuestra misión </a:t>
            </a:r>
            <a:endParaRPr lang="es-MX" sz="36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27BE820-2D25-4E47-87F8-AF146D094B5E}"/>
              </a:ext>
            </a:extLst>
          </p:cNvPr>
          <p:cNvSpPr/>
          <p:nvPr/>
        </p:nvSpPr>
        <p:spPr>
          <a:xfrm>
            <a:off x="5076056" y="3278301"/>
            <a:ext cx="3779912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 encantaría tener noticias de tu comunidad para publicar en el boletín. </a:t>
            </a:r>
          </a:p>
          <a:p>
            <a:pPr algn="ctr"/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¡Comunícate! </a:t>
            </a:r>
          </a:p>
          <a:p>
            <a:pPr algn="ctr"/>
            <a:endParaRPr lang="es-MX" sz="5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sz="24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Escribe al correo 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info@cefasmx.org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ctr"/>
            <a:endParaRPr lang="es-MX" sz="8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llama al teléfono</a:t>
            </a:r>
            <a:r>
              <a:rPr lang="es-MX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                  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8183-680037</a:t>
            </a:r>
          </a:p>
        </p:txBody>
      </p:sp>
      <p:pic>
        <p:nvPicPr>
          <p:cNvPr id="31746" name="Picture 2" descr="C:\Users\USER\OneDrive - MRC\CEFAS\CEFAS archivos\Org y prog\comunidades\Fotos 2020\Encuentros\Encuentros Enero 2020\visita niña enferma santa catarina 11 enero 2020 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3573016"/>
            <a:ext cx="3828037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00063387"/>
      </p:ext>
    </p:extLst>
  </p:cSld>
  <p:clrMapOvr>
    <a:masterClrMapping/>
  </p:clrMapOvr>
</p:sld>
</file>

<file path=ppt/theme/theme1.xml><?xml version="1.0" encoding="utf-8"?>
<a:theme xmlns:a="http://schemas.openxmlformats.org/drawingml/2006/main" name="2_Espiral">
  <a:themeElements>
    <a:clrScheme name="Espiral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658</Words>
  <Application>Microsoft Office PowerPoint</Application>
  <PresentationFormat>Presentación en pantalla (4:3)</PresentationFormat>
  <Paragraphs>42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2_Espiral</vt:lpstr>
      <vt:lpstr>Encuentro de actualización mayo 2020 Tercera parte Puntos clave de la virtud mensual</vt:lpstr>
      <vt:lpstr>¿Qué es el Espíritu de sacrificio?</vt:lpstr>
      <vt:lpstr>¿Qué es el espíritu de sacrificio?</vt:lpstr>
      <vt:lpstr>¿Para qué?</vt:lpstr>
      <vt:lpstr>¿Qué tiene que ver conmigo?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Convocar y enviar  discípulos misioneros de Cristo                              al servicio de la Iglesia.</dc:title>
  <dc:creator>USER</dc:creator>
  <cp:lastModifiedBy>USER</cp:lastModifiedBy>
  <cp:revision>43</cp:revision>
  <dcterms:created xsi:type="dcterms:W3CDTF">2020-03-13T20:37:15Z</dcterms:created>
  <dcterms:modified xsi:type="dcterms:W3CDTF">2020-05-07T00:51:07Z</dcterms:modified>
</cp:coreProperties>
</file>