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75" r:id="rId2"/>
    <p:sldId id="271" r:id="rId3"/>
    <p:sldId id="258" r:id="rId4"/>
    <p:sldId id="270" r:id="rId5"/>
    <p:sldId id="277" r:id="rId6"/>
    <p:sldId id="259" r:id="rId7"/>
    <p:sldId id="260" r:id="rId8"/>
    <p:sldId id="262" r:id="rId9"/>
    <p:sldId id="263" r:id="rId10"/>
    <p:sldId id="272" r:id="rId11"/>
    <p:sldId id="264" r:id="rId12"/>
    <p:sldId id="265" r:id="rId13"/>
    <p:sldId id="266" r:id="rId14"/>
    <p:sldId id="267" r:id="rId15"/>
    <p:sldId id="268" r:id="rId16"/>
    <p:sldId id="276" r:id="rId17"/>
    <p:sldId id="269" r:id="rId18"/>
    <p:sldId id="274" r:id="rId19"/>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4B73"/>
    <a:srgbClr val="A34B73"/>
    <a:srgbClr val="8F2F74"/>
    <a:srgbClr val="8F2B74"/>
    <a:srgbClr val="C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737" autoAdjust="0"/>
  </p:normalViewPr>
  <p:slideViewPr>
    <p:cSldViewPr snapToGrid="0" snapToObjects="1">
      <p:cViewPr varScale="1">
        <p:scale>
          <a:sx n="77" d="100"/>
          <a:sy n="77" d="100"/>
        </p:scale>
        <p:origin x="-87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dirty="0"/>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72915B0-331E-4A91-9024-D451ADD49644}" type="datetimeFigureOut">
              <a:rPr lang="es-ES"/>
              <a:pPr>
                <a:defRPr/>
              </a:pPr>
              <a:t>05/07/2019</a:t>
            </a:fld>
            <a:endParaRPr lang="es-E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dirty="0"/>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95B4727-D944-4FBE-811F-F5ACFF6137D3}" type="slidenum">
              <a:rPr lang="es-ES"/>
              <a:pPr>
                <a:defRPr/>
              </a:pPr>
              <a:t>‹Nº›</a:t>
            </a:fld>
            <a:endParaRPr lang="es-ES" dirty="0"/>
          </a:p>
        </p:txBody>
      </p:sp>
    </p:spTree>
    <p:extLst>
      <p:ext uri="{BB962C8B-B14F-4D97-AF65-F5344CB8AC3E}">
        <p14:creationId xmlns:p14="http://schemas.microsoft.com/office/powerpoint/2010/main" xmlns="" val="3003717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5D635B38-C3E1-493C-8DD9-24CCB471AF9D}" type="slidenum">
              <a:rPr lang="es-MX" smtClean="0">
                <a:solidFill>
                  <a:prstClr val="black"/>
                </a:solidFill>
              </a:rPr>
              <a:pPr/>
              <a:t>1</a:t>
            </a:fld>
            <a:endParaRPr lang="es-MX" dirty="0">
              <a:solidFill>
                <a:prstClr val="black"/>
              </a:solidFill>
            </a:endParaRPr>
          </a:p>
        </p:txBody>
      </p:sp>
    </p:spTree>
    <p:extLst>
      <p:ext uri="{BB962C8B-B14F-4D97-AF65-F5344CB8AC3E}">
        <p14:creationId xmlns:p14="http://schemas.microsoft.com/office/powerpoint/2010/main" xmlns="" val="12388408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a:spcBef>
                <a:spcPct val="0"/>
              </a:spcBef>
            </a:pPr>
            <a:r>
              <a:rPr lang="es-ES" b="1" dirty="0"/>
              <a:t>Cultivas una personalidad pacífica, humilde, gentil, dulce, incapaz de ofenderse.</a:t>
            </a:r>
            <a:r>
              <a:rPr lang="es-ES" dirty="0"/>
              <a:t> Siempre está dispuesta a cooperar en cualquier forma necesaria para propiciar ese espíritu de unidad y concordia que agrada al Señor y que el Espíritu Santo bendice. </a:t>
            </a:r>
          </a:p>
          <a:p>
            <a:pPr>
              <a:spcBef>
                <a:spcPct val="0"/>
              </a:spcBef>
            </a:pPr>
            <a:r>
              <a:rPr lang="es-ES" b="1" dirty="0"/>
              <a:t>Favorece la unión y convivencia  en el trabajo, vida social y familiar. </a:t>
            </a:r>
            <a:r>
              <a:rPr lang="es-ES" dirty="0"/>
              <a:t>Ayuda en todas las áreas de la vida, especialmente en el ámbito del hogar porque es como mejor se puede educar a los hijos en el aprendizaje de la vida, para conseguir ser cada vez mejores personas, más sabias y más bondadosas. Levanta el ánimo y la sana auto estima. </a:t>
            </a:r>
          </a:p>
          <a:p>
            <a:pPr>
              <a:spcBef>
                <a:spcPct val="0"/>
              </a:spcBef>
            </a:pPr>
            <a:r>
              <a:rPr lang="es-MX" dirty="0"/>
              <a:t>No hay que confundir el dar y hacer cosas por los demás, con el ser bueno; ser bueno significa procurar la felicidad propia y de toda la familia, sin reclamar ni echar en cara lo que por ellos hagamos o hayamos hecho. </a:t>
            </a:r>
            <a:endParaRPr lang="es-ES" dirty="0"/>
          </a:p>
          <a:p>
            <a:pPr>
              <a:spcBef>
                <a:spcPct val="0"/>
              </a:spcBef>
            </a:pPr>
            <a:r>
              <a:rPr lang="es-ES" b="1" dirty="0"/>
              <a:t>Con bondad se adquiere autoridad</a:t>
            </a:r>
            <a:r>
              <a:rPr lang="es-ES" dirty="0"/>
              <a:t>. </a:t>
            </a:r>
            <a:r>
              <a:rPr lang="es-MX" dirty="0"/>
              <a:t>Por el buen ejemplo de buen comportamiento en la vida diaria, se produce una empatía que en base del respeto y la unidad, favorece la comunión de las personas y por ende la autoridad de quien tiene responsable de ejercerla. </a:t>
            </a:r>
            <a:endParaRPr lang="es-ES" dirty="0"/>
          </a:p>
          <a:p>
            <a:pPr>
              <a:spcBef>
                <a:spcPct val="0"/>
              </a:spcBef>
            </a:pPr>
            <a:r>
              <a:rPr lang="es-ES" dirty="0"/>
              <a:t> </a:t>
            </a:r>
          </a:p>
          <a:p>
            <a:pPr>
              <a:spcBef>
                <a:spcPct val="0"/>
              </a:spcBef>
            </a:pPr>
            <a:endParaRPr lang="es-ES" dirty="0"/>
          </a:p>
          <a:p>
            <a:pPr>
              <a:spcBef>
                <a:spcPct val="0"/>
              </a:spcBef>
            </a:pPr>
            <a:endParaRPr lang="es-E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a:spcBef>
                <a:spcPct val="0"/>
              </a:spcBef>
            </a:pPr>
            <a:r>
              <a:rPr lang="es-MX" dirty="0"/>
              <a:t>Se recomienda poner por escrito los medios concretos que se van a incluir en el proyecto de vida para vivir esta virtud. </a:t>
            </a:r>
          </a:p>
          <a:p>
            <a:pPr fontAlgn="auto">
              <a:spcBef>
                <a:spcPts val="0"/>
              </a:spcBef>
              <a:spcAft>
                <a:spcPts val="0"/>
              </a:spcAft>
              <a:defRPr/>
            </a:pPr>
            <a:r>
              <a:rPr lang="es-ES" b="1" dirty="0"/>
              <a:t>Aceptando, queriendo y ayudando </a:t>
            </a:r>
            <a:r>
              <a:rPr lang="es-ES" dirty="0"/>
              <a:t>a las personas inseguras, tímidas o con baja autoestima, para que en su propio beneficio, puedan cambiar de actitud y ser más felices en la vida.</a:t>
            </a:r>
          </a:p>
          <a:p>
            <a:pPr fontAlgn="auto">
              <a:spcBef>
                <a:spcPts val="0"/>
              </a:spcBef>
              <a:spcAft>
                <a:spcPts val="0"/>
              </a:spcAft>
              <a:defRPr/>
            </a:pPr>
            <a:r>
              <a:rPr lang="es-ES" b="1" dirty="0"/>
              <a:t>Alegrándose de los éxitos y logros</a:t>
            </a:r>
            <a:r>
              <a:rPr lang="es-ES" dirty="0"/>
              <a:t> de los demás, como si fueran propios y felicitándoles con calor y sinceridad. Esto les animará a seguir esforzándose, en obtener cada vez mejores resultados y a transmitirlo con el ejemplo a los demás.</a:t>
            </a:r>
          </a:p>
          <a:p>
            <a:pPr fontAlgn="auto">
              <a:spcBef>
                <a:spcPts val="0"/>
              </a:spcBef>
              <a:spcAft>
                <a:spcPts val="0"/>
              </a:spcAft>
              <a:defRPr/>
            </a:pPr>
            <a:r>
              <a:rPr lang="es-ES" b="1" dirty="0"/>
              <a:t>Amando, queriendo y respetando al prójimo como a uno mismo</a:t>
            </a:r>
            <a:r>
              <a:rPr lang="es-ES" dirty="0"/>
              <a:t>, aunque sea diferente en color, raza, religión, educación, ideas políticas o situación económica, nativo o extranjero.</a:t>
            </a:r>
          </a:p>
          <a:p>
            <a:pPr fontAlgn="auto">
              <a:spcBef>
                <a:spcPts val="0"/>
              </a:spcBef>
              <a:spcAft>
                <a:spcPts val="0"/>
              </a:spcAft>
              <a:defRPr/>
            </a:pPr>
            <a:r>
              <a:rPr lang="es-ES" b="1" dirty="0"/>
              <a:t>Apreciando, honrando y no ofendiendo </a:t>
            </a:r>
            <a:r>
              <a:rPr lang="es-ES" dirty="0"/>
              <a:t>a los que opinan de diferente forma, permitiendo con mucha caridad que mantengan su propio criterio, aunque consideremos que están equivocados.</a:t>
            </a:r>
          </a:p>
          <a:p>
            <a:pPr fontAlgn="auto">
              <a:spcBef>
                <a:spcPts val="0"/>
              </a:spcBef>
              <a:spcAft>
                <a:spcPts val="0"/>
              </a:spcAft>
              <a:defRPr/>
            </a:pPr>
            <a:r>
              <a:rPr lang="es-ES" b="1" dirty="0"/>
              <a:t>Compartiendo las penas del prójimo,</a:t>
            </a:r>
            <a:r>
              <a:rPr lang="es-ES" dirty="0"/>
              <a:t> ayudándole y aliviándole con buenas obras y consejos, cuando más los necesite.</a:t>
            </a:r>
          </a:p>
          <a:p>
            <a:pPr fontAlgn="auto">
              <a:spcBef>
                <a:spcPts val="0"/>
              </a:spcBef>
              <a:spcAft>
                <a:spcPts val="0"/>
              </a:spcAft>
              <a:defRPr/>
            </a:pPr>
            <a:r>
              <a:rPr lang="es-ES" b="1" dirty="0"/>
              <a:t>Dando ejemplo de bondad, amor y benevolencia</a:t>
            </a:r>
            <a:r>
              <a:rPr lang="es-ES" dirty="0"/>
              <a:t> en todas las actividades de la vida cotidiana con las palabras y con las obras, en la familia, escuela y sociedad.</a:t>
            </a:r>
          </a:p>
          <a:p>
            <a:pPr fontAlgn="auto">
              <a:spcBef>
                <a:spcPts val="0"/>
              </a:spcBef>
              <a:spcAft>
                <a:spcPts val="0"/>
              </a:spcAft>
              <a:defRPr/>
            </a:pPr>
            <a:r>
              <a:rPr lang="es-ES" b="1" dirty="0"/>
              <a:t>Estando cerca del prójimo cuando sufre</a:t>
            </a:r>
            <a:r>
              <a:rPr lang="es-ES" dirty="0"/>
              <a:t>,</a:t>
            </a:r>
            <a:r>
              <a:rPr lang="es-ES" b="1" dirty="0"/>
              <a:t> </a:t>
            </a:r>
            <a:r>
              <a:rPr lang="es-ES" dirty="0"/>
              <a:t>está enfermo, preocupado, encarcelado, triste, o pasa por un mal momento familiar o económico.</a:t>
            </a:r>
          </a:p>
          <a:p>
            <a:pPr fontAlgn="auto">
              <a:spcBef>
                <a:spcPts val="0"/>
              </a:spcBef>
              <a:spcAft>
                <a:spcPts val="0"/>
              </a:spcAft>
              <a:defRPr/>
            </a:pPr>
            <a:r>
              <a:rPr lang="es-ES" b="1" dirty="0"/>
              <a:t>Manteniendo la paz interior</a:t>
            </a:r>
            <a:r>
              <a:rPr lang="es-ES" dirty="0"/>
              <a:t> propia, para que con el ejemplo trascienda a los demás, principalmente en los momentos que tenemos dificultades y los demás piensan que nos vamos a derrumbar interna y externamente.</a:t>
            </a:r>
          </a:p>
          <a:p>
            <a:pPr fontAlgn="auto">
              <a:spcBef>
                <a:spcPts val="0"/>
              </a:spcBef>
              <a:spcAft>
                <a:spcPts val="0"/>
              </a:spcAft>
              <a:defRPr/>
            </a:pPr>
            <a:r>
              <a:rPr lang="es-ES" b="1" dirty="0"/>
              <a:t>Mostrándose espontáneo, sencillo y pacificador</a:t>
            </a:r>
            <a:r>
              <a:rPr lang="es-ES" dirty="0"/>
              <a:t> en la familia, trabajo y sociedad, sin dar importancia a la posición económica, social o económica que se tenga.</a:t>
            </a:r>
          </a:p>
          <a:p>
            <a:pPr fontAlgn="auto">
              <a:spcBef>
                <a:spcPts val="0"/>
              </a:spcBef>
              <a:spcAft>
                <a:spcPts val="0"/>
              </a:spcAft>
              <a:defRPr/>
            </a:pPr>
            <a:r>
              <a:rPr lang="es-ES" b="1" dirty="0"/>
              <a:t>Perdonando y pidiendo perdón de corazón,</a:t>
            </a:r>
            <a:r>
              <a:rPr lang="es-ES" dirty="0"/>
              <a:t> sin condiciones, dobleces, egoísmos ni oportunismos. Haciendo ver que no cuesta hacerlo.</a:t>
            </a:r>
          </a:p>
          <a:p>
            <a:pPr fontAlgn="auto">
              <a:spcBef>
                <a:spcPts val="0"/>
              </a:spcBef>
              <a:spcAft>
                <a:spcPts val="0"/>
              </a:spcAft>
              <a:defRPr/>
            </a:pPr>
            <a:r>
              <a:rPr lang="es-ES" b="1" dirty="0"/>
              <a:t>Permitiendo que los demás se sientan valiosos</a:t>
            </a:r>
            <a:r>
              <a:rPr lang="es-ES" dirty="0"/>
              <a:t>, útiles e importantes, en las tareas que desempeñan por muy humildes que éstas sean. Dando las gracias por el trabajo que han hecho.</a:t>
            </a:r>
          </a:p>
          <a:p>
            <a:pPr fontAlgn="auto">
              <a:spcBef>
                <a:spcPts val="0"/>
              </a:spcBef>
              <a:spcAft>
                <a:spcPts val="0"/>
              </a:spcAft>
              <a:defRPr/>
            </a:pPr>
            <a:r>
              <a:rPr lang="es-ES" b="1" dirty="0"/>
              <a:t>Poniéndose en el lugar y circunstancias</a:t>
            </a:r>
            <a:r>
              <a:rPr lang="es-ES" dirty="0"/>
              <a:t> de los demás, viendo las cosas desde su propia óptica para no juzgarles unilateralmente.</a:t>
            </a:r>
          </a:p>
          <a:p>
            <a:pPr fontAlgn="auto">
              <a:spcBef>
                <a:spcPts val="0"/>
              </a:spcBef>
              <a:spcAft>
                <a:spcPts val="0"/>
              </a:spcAft>
              <a:defRPr/>
            </a:pPr>
            <a:r>
              <a:rPr lang="es-ES" b="1" dirty="0"/>
              <a:t>Repartiendo la bondad con los demás,</a:t>
            </a:r>
            <a:r>
              <a:rPr lang="es-ES" dirty="0"/>
              <a:t> contagiándoles con el ejemplo, pero sin esperar alabanzas ni premios.</a:t>
            </a:r>
          </a:p>
          <a:p>
            <a:pPr fontAlgn="auto">
              <a:spcBef>
                <a:spcPts val="0"/>
              </a:spcBef>
              <a:spcAft>
                <a:spcPts val="0"/>
              </a:spcAft>
              <a:defRPr/>
            </a:pPr>
            <a:r>
              <a:rPr lang="es-ES" b="1" dirty="0"/>
              <a:t>Siendo bondadoso con los enemigos</a:t>
            </a:r>
            <a:r>
              <a:rPr lang="es-ES" dirty="0"/>
              <a:t>, con los que nos ofenden y con los que nos caen mal. Es muy fácil ser bondadoso con los amigos y con los que nos caen bien.</a:t>
            </a:r>
          </a:p>
          <a:p>
            <a:pPr fontAlgn="auto">
              <a:spcBef>
                <a:spcPts val="0"/>
              </a:spcBef>
              <a:spcAft>
                <a:spcPts val="0"/>
              </a:spcAft>
              <a:defRPr/>
            </a:pPr>
            <a:r>
              <a:rPr lang="es-ES" b="1" dirty="0"/>
              <a:t>Siendo útil al prójimo</a:t>
            </a:r>
            <a:r>
              <a:rPr lang="es-ES" dirty="0"/>
              <a:t> desinteresadamente, en la familia, trabajo, amistades o sociedad, sembrando continuamente bondad y amor.</a:t>
            </a:r>
          </a:p>
          <a:p>
            <a:pPr fontAlgn="auto">
              <a:spcBef>
                <a:spcPts val="0"/>
              </a:spcBef>
              <a:spcAft>
                <a:spcPts val="0"/>
              </a:spcAft>
              <a:defRPr/>
            </a:pPr>
            <a:r>
              <a:rPr lang="es-ES" b="1" dirty="0"/>
              <a:t>Teniendo siempre una puerta abierta al optimismo</a:t>
            </a:r>
            <a:r>
              <a:rPr lang="es-ES" dirty="0"/>
              <a:t>, a la esperanza, a la confianza, a la alegría, al entusiasmo y al ánimo.</a:t>
            </a:r>
          </a:p>
          <a:p>
            <a:pPr fontAlgn="auto">
              <a:spcBef>
                <a:spcPts val="0"/>
              </a:spcBef>
              <a:spcAft>
                <a:spcPts val="0"/>
              </a:spcAft>
              <a:defRPr/>
            </a:pPr>
            <a:r>
              <a:rPr lang="es-ES" b="1" dirty="0"/>
              <a:t>Viendo las cosas positivas del prójimo,</a:t>
            </a:r>
            <a:r>
              <a:rPr lang="es-ES" dirty="0"/>
              <a:t> soslayando las negativas y, en su caso, disculpándolas y nunca divulgándolas.</a:t>
            </a:r>
          </a:p>
          <a:p>
            <a:pPr fontAlgn="auto">
              <a:spcBef>
                <a:spcPts val="0"/>
              </a:spcBef>
              <a:spcAft>
                <a:spcPts val="0"/>
              </a:spcAft>
              <a:defRPr/>
            </a:pPr>
            <a:endParaRPr lang="es-MX" dirty="0"/>
          </a:p>
          <a:p>
            <a:endParaRPr lang="es-E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r>
              <a:rPr lang="es-MX" dirty="0"/>
              <a:t>Las palabras no se las lleva el viento, las palabras dejan huella, tienen poder e influyen positiva o negativamente. Las palabras curan o hieren a una persona.</a:t>
            </a:r>
          </a:p>
          <a:p>
            <a:pPr eaLnBrk="1" hangingPunct="1"/>
            <a:r>
              <a:rPr lang="es-MX" dirty="0"/>
              <a:t>Tus pensamientos se convierten en palabras, cuídalas, porque ellas marcan tu destino. Piensa muy bien antes de hablar, cálmate cuando estés resentido y habla sólo cuando estés en paz.</a:t>
            </a:r>
          </a:p>
          <a:p>
            <a:pPr eaLnBrk="1" hangingPunct="1"/>
            <a:r>
              <a:rPr lang="es-MX" dirty="0"/>
              <a:t>Cultivemos cualidades de amor, verdad y gratitud, creando un sólido mundo interior en donde la bondad y la verdad brillen; para luego extender este mundo interior a las personas de nuestro alrededor.</a:t>
            </a:r>
          </a:p>
          <a:p>
            <a:pPr eaLnBrk="1" hangingPunct="1"/>
            <a:endParaRPr lang="es-E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es-E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pPr>
              <a:defRPr/>
            </a:pPr>
            <a:fld id="{A95B4727-D944-4FBE-811F-F5ACFF6137D3}" type="slidenum">
              <a:rPr lang="es-ES" smtClean="0"/>
              <a:pPr>
                <a:defRPr/>
              </a:pPr>
              <a:t>15</a:t>
            </a:fld>
            <a:endParaRPr lang="es-ES"/>
          </a:p>
        </p:txBody>
      </p:sp>
    </p:spTree>
    <p:extLst>
      <p:ext uri="{BB962C8B-B14F-4D97-AF65-F5344CB8AC3E}">
        <p14:creationId xmlns:p14="http://schemas.microsoft.com/office/powerpoint/2010/main" xmlns="" val="2811190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ES_tradnl" sz="1200" kern="1200" dirty="0">
                <a:solidFill>
                  <a:schemeClr val="tx1"/>
                </a:solidFill>
                <a:effectLst/>
                <a:latin typeface="Calibri" pitchFamily="34" charset="0"/>
                <a:ea typeface="+mn-ea"/>
                <a:cs typeface="+mn-cs"/>
              </a:rPr>
              <a:t>Otras sugerencias:</a:t>
            </a:r>
          </a:p>
          <a:p>
            <a:pPr lvl="0"/>
            <a:r>
              <a:rPr lang="es-ES_tradnl" sz="1200" kern="1200" dirty="0">
                <a:solidFill>
                  <a:schemeClr val="tx1"/>
                </a:solidFill>
                <a:effectLst/>
                <a:latin typeface="Calibri" pitchFamily="34" charset="0"/>
                <a:ea typeface="+mn-ea"/>
                <a:cs typeface="+mn-cs"/>
              </a:rPr>
              <a:t>Si nos interesamos en lo que otras personas nos platican y escuchamos con atención. Si saludamos con cariño y retenemos un momento más la mano de un anciano. Si le preguntamos a un niño su nombre. Si no criticamos a un joven por lo que a nosotros nos parecen extravagancias.</a:t>
            </a:r>
            <a:endParaRPr lang="es-MX" sz="1200" kern="1200" dirty="0">
              <a:solidFill>
                <a:schemeClr val="tx1"/>
              </a:solidFill>
              <a:effectLst/>
              <a:latin typeface="Calibri" pitchFamily="34" charset="0"/>
              <a:ea typeface="+mn-ea"/>
              <a:cs typeface="+mn-cs"/>
            </a:endParaRPr>
          </a:p>
          <a:p>
            <a:pPr lvl="0"/>
            <a:r>
              <a:rPr lang="es-ES_tradnl" sz="1200" kern="1200" dirty="0">
                <a:solidFill>
                  <a:schemeClr val="tx1"/>
                </a:solidFill>
                <a:effectLst/>
                <a:latin typeface="Calibri" pitchFamily="34" charset="0"/>
                <a:ea typeface="+mn-ea"/>
                <a:cs typeface="+mn-cs"/>
              </a:rPr>
              <a:t>Si tratamos de aliviar la incomodidad de los demás, dándoles el lugar en el transporte público, a ancianos, señoras embarazadas o con bebés de brazos, recogiéndoles algo que se les haya caído, dando cuidadosamente la información que se nos pide, prestando nuestra ayuda en alguna emergencia.</a:t>
            </a:r>
            <a:endParaRPr lang="es-MX" sz="1200" kern="1200" dirty="0">
              <a:solidFill>
                <a:schemeClr val="tx1"/>
              </a:solidFill>
              <a:effectLst/>
              <a:latin typeface="Calibri" pitchFamily="34" charset="0"/>
              <a:ea typeface="+mn-ea"/>
              <a:cs typeface="+mn-cs"/>
            </a:endParaRPr>
          </a:p>
          <a:p>
            <a:pPr lvl="0"/>
            <a:r>
              <a:rPr lang="es-ES_tradnl" sz="1200" kern="1200" dirty="0">
                <a:solidFill>
                  <a:schemeClr val="tx1"/>
                </a:solidFill>
                <a:effectLst/>
                <a:latin typeface="Calibri" pitchFamily="34" charset="0"/>
                <a:ea typeface="+mn-ea"/>
                <a:cs typeface="+mn-cs"/>
              </a:rPr>
              <a:t>Si damos nuestra ayuda económica a la Cruz Roja. Si sostenemos una obra que es necesaria. Si nos interesamos por la buena marcha de esas instituciones</a:t>
            </a:r>
            <a:endParaRPr lang="es-MX" sz="1200" kern="1200" dirty="0">
              <a:solidFill>
                <a:schemeClr val="tx1"/>
              </a:solidFill>
              <a:effectLst/>
              <a:latin typeface="Calibri" pitchFamily="34" charset="0"/>
              <a:ea typeface="+mn-ea"/>
              <a:cs typeface="+mn-cs"/>
            </a:endParaRPr>
          </a:p>
          <a:p>
            <a:pPr lvl="0"/>
            <a:r>
              <a:rPr lang="es-ES_tradnl" sz="1200" kern="1200" dirty="0">
                <a:solidFill>
                  <a:schemeClr val="tx1"/>
                </a:solidFill>
                <a:effectLst/>
                <a:latin typeface="Calibri" pitchFamily="34" charset="0"/>
                <a:ea typeface="+mn-ea"/>
                <a:cs typeface="+mn-cs"/>
              </a:rPr>
              <a:t>Si no vemos con ojos de desaprobación a la mamá que no sabe que hacer para que su hijo deje de llorar durante la misa.</a:t>
            </a:r>
            <a:endParaRPr lang="es-MX" sz="1200" kern="1200" dirty="0">
              <a:solidFill>
                <a:schemeClr val="tx1"/>
              </a:solidFill>
              <a:effectLst/>
              <a:latin typeface="Calibri" pitchFamily="34" charset="0"/>
              <a:ea typeface="+mn-ea"/>
              <a:cs typeface="+mn-cs"/>
            </a:endParaRPr>
          </a:p>
          <a:p>
            <a:pPr lvl="0"/>
            <a:r>
              <a:rPr lang="es-ES_tradnl" sz="1200" kern="1200" dirty="0">
                <a:solidFill>
                  <a:schemeClr val="tx1"/>
                </a:solidFill>
                <a:effectLst/>
                <a:latin typeface="Calibri" pitchFamily="34" charset="0"/>
                <a:ea typeface="+mn-ea"/>
                <a:cs typeface="+mn-cs"/>
              </a:rPr>
              <a:t>Si a cada persona la hacemos sentir importante para nosotros.</a:t>
            </a:r>
            <a:endParaRPr lang="es-MX" sz="1200" kern="1200" dirty="0">
              <a:solidFill>
                <a:schemeClr val="tx1"/>
              </a:solidFill>
              <a:effectLst/>
              <a:latin typeface="Calibri" pitchFamily="34" charset="0"/>
              <a:ea typeface="+mn-ea"/>
              <a:cs typeface="+mn-cs"/>
            </a:endParaRPr>
          </a:p>
          <a:p>
            <a:pPr lvl="0"/>
            <a:r>
              <a:rPr lang="es-ES_tradnl" sz="1200" kern="1200" dirty="0">
                <a:solidFill>
                  <a:schemeClr val="tx1"/>
                </a:solidFill>
                <a:effectLst/>
                <a:latin typeface="Calibri" pitchFamily="34" charset="0"/>
                <a:ea typeface="+mn-ea"/>
                <a:cs typeface="+mn-cs"/>
              </a:rPr>
              <a:t>Con la naturaleza también debemos de ser bondadosos, no molestando a los animalitos, si le damos de beber a una pobre plantita que se seca, si cerramos una llave que gotea.</a:t>
            </a:r>
            <a:endParaRPr lang="es-MX" sz="1200" kern="1200" dirty="0">
              <a:solidFill>
                <a:schemeClr val="tx1"/>
              </a:solidFill>
              <a:effectLst/>
              <a:latin typeface="Calibri" pitchFamily="34" charset="0"/>
              <a:ea typeface="+mn-ea"/>
              <a:cs typeface="+mn-cs"/>
            </a:endParaRPr>
          </a:p>
          <a:p>
            <a:endParaRPr lang="es-MX" dirty="0"/>
          </a:p>
        </p:txBody>
      </p:sp>
      <p:sp>
        <p:nvSpPr>
          <p:cNvPr id="4" name="Slide Number Placeholder 3"/>
          <p:cNvSpPr>
            <a:spLocks noGrp="1"/>
          </p:cNvSpPr>
          <p:nvPr>
            <p:ph type="sldNum" sz="quarter" idx="10"/>
          </p:nvPr>
        </p:nvSpPr>
        <p:spPr/>
        <p:txBody>
          <a:bodyPr/>
          <a:lstStyle/>
          <a:p>
            <a:pPr>
              <a:defRPr/>
            </a:pPr>
            <a:fld id="{A95B4727-D944-4FBE-811F-F5ACFF6137D3}" type="slidenum">
              <a:rPr lang="es-ES" smtClean="0"/>
              <a:pPr>
                <a:defRPr/>
              </a:pPr>
              <a:t>16</a:t>
            </a:fld>
            <a:endParaRPr lang="es-ES" dirty="0"/>
          </a:p>
        </p:txBody>
      </p:sp>
    </p:spTree>
    <p:extLst>
      <p:ext uri="{BB962C8B-B14F-4D97-AF65-F5344CB8AC3E}">
        <p14:creationId xmlns:p14="http://schemas.microsoft.com/office/powerpoint/2010/main" xmlns="" val="2598916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s-E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pPr>
              <a:defRPr/>
            </a:pPr>
            <a:fld id="{A95B4727-D944-4FBE-811F-F5ACFF6137D3}" type="slidenum">
              <a:rPr lang="es-ES" smtClean="0"/>
              <a:pPr>
                <a:defRPr/>
              </a:pPr>
              <a:t>18</a:t>
            </a:fld>
            <a:endParaRPr lang="es-ES" dirty="0"/>
          </a:p>
        </p:txBody>
      </p:sp>
    </p:spTree>
    <p:extLst>
      <p:ext uri="{BB962C8B-B14F-4D97-AF65-F5344CB8AC3E}">
        <p14:creationId xmlns:p14="http://schemas.microsoft.com/office/powerpoint/2010/main" xmlns="" val="1438819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kern="1200" dirty="0">
                <a:solidFill>
                  <a:schemeClr val="tx1"/>
                </a:solidFill>
                <a:effectLst/>
                <a:latin typeface="Calibri" pitchFamily="34" charset="0"/>
                <a:ea typeface="+mn-ea"/>
                <a:cs typeface="+mn-cs"/>
              </a:rPr>
              <a:t>La bondad es uno de los frutos del Espíritu Santo. Es la inclinación que lleva a ocuparse de los demás y a que participen de lo que uno tiene.</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La bondad es una inclinación natural a hacer el bien, con una profunda comprensión de las personas y sus necesidades.</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Si pensamos o decimos que alguna persona es buena, nos referimos a que procura portarse bien, a que se esfuerza por ser feliz y hacer felices a los demás.</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 </a:t>
            </a:r>
            <a:endParaRPr lang="es-MX" sz="1200" kern="1200" dirty="0">
              <a:solidFill>
                <a:schemeClr val="tx1"/>
              </a:solidFill>
              <a:effectLst/>
              <a:latin typeface="Calibri"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A95B4727-D944-4FBE-811F-F5ACFF6137D3}" type="slidenum">
              <a:rPr lang="es-ES" smtClean="0"/>
              <a:pPr>
                <a:defRPr/>
              </a:pPr>
              <a:t>2</a:t>
            </a:fld>
            <a:endParaRPr lang="es-ES" dirty="0"/>
          </a:p>
        </p:txBody>
      </p:sp>
    </p:spTree>
    <p:extLst>
      <p:ext uri="{BB962C8B-B14F-4D97-AF65-F5344CB8AC3E}">
        <p14:creationId xmlns:p14="http://schemas.microsoft.com/office/powerpoint/2010/main" xmlns="" val="2553755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r>
              <a:rPr lang="es-ES_tradnl" sz="1200" kern="1200" dirty="0">
                <a:solidFill>
                  <a:schemeClr val="tx1"/>
                </a:solidFill>
                <a:effectLst/>
                <a:latin typeface="Calibri" pitchFamily="34" charset="0"/>
                <a:ea typeface="+mn-ea"/>
                <a:cs typeface="+mn-cs"/>
              </a:rPr>
              <a:t>La bondad es un comportamiento externo que nos informa de lo que se guarda dentro de sí mismo. La bondad, podemos afirmar,  es la expresión del amor, que se ve amorosamente en las personas.</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 </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La bondad es una inclinación universal, la historia está llena de personas que hicieron el bien a la humanidad.</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 </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La bondad puede desarrollarse sin discursos, con el simple ejemplo, con la imitación por admiración de los que son buenos. Se puede enseñar a reconocer nuestro interés individual; no guiados por el simple principio de lo que nos agrada, sino buscando ser amables con nosotros mismos y con los demás.</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 </a:t>
            </a:r>
            <a:endParaRPr lang="es-MX"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Sólo Dios es la "</a:t>
            </a:r>
            <a:r>
              <a:rPr lang="es-ES_tradnl" sz="1200" i="1" kern="1200" dirty="0">
                <a:solidFill>
                  <a:schemeClr val="tx1"/>
                </a:solidFill>
                <a:effectLst/>
                <a:latin typeface="Calibri" pitchFamily="34" charset="0"/>
                <a:ea typeface="+mn-ea"/>
                <a:cs typeface="+mn-cs"/>
              </a:rPr>
              <a:t>bondad pura</a:t>
            </a:r>
            <a:r>
              <a:rPr lang="es-ES_tradnl" sz="1200" kern="1200" dirty="0">
                <a:solidFill>
                  <a:schemeClr val="tx1"/>
                </a:solidFill>
                <a:effectLst/>
                <a:latin typeface="Calibri" pitchFamily="34" charset="0"/>
                <a:ea typeface="+mn-ea"/>
                <a:cs typeface="+mn-cs"/>
              </a:rPr>
              <a:t>".  Sólo en Dios se aplica el principio de que la bondad debe de ser integra y que cualquier falta convierte lo bueno en malo. Los humanos emprendemos el camino hacia la bondad y es el progreso sincero, el que vale ante Dios y ante los hombres. </a:t>
            </a:r>
          </a:p>
          <a:p>
            <a:endParaRPr lang="es-ES_tradnl" sz="1200" kern="1200" dirty="0">
              <a:solidFill>
                <a:schemeClr val="tx1"/>
              </a:solidFill>
              <a:effectLst/>
              <a:latin typeface="Calibri" pitchFamily="34" charset="0"/>
              <a:ea typeface="+mn-ea"/>
              <a:cs typeface="+mn-cs"/>
            </a:endParaRPr>
          </a:p>
          <a:p>
            <a:r>
              <a:rPr lang="es-ES_tradnl" sz="1200" kern="1200" dirty="0">
                <a:solidFill>
                  <a:schemeClr val="tx1"/>
                </a:solidFill>
                <a:effectLst/>
                <a:latin typeface="Calibri" pitchFamily="34" charset="0"/>
                <a:ea typeface="+mn-ea"/>
                <a:cs typeface="+mn-cs"/>
              </a:rPr>
              <a:t>¿Qué es la bondad? Una cualidad que lleva al ser humano a esforzarse por lograr la felicidad propia y la de los demás.</a:t>
            </a:r>
            <a:endParaRPr lang="es-MX" sz="1200" kern="1200" dirty="0">
              <a:solidFill>
                <a:schemeClr val="tx1"/>
              </a:solidFill>
              <a:effectLst/>
              <a:latin typeface="Calibri" pitchFamily="34" charset="0"/>
              <a:ea typeface="+mn-ea"/>
              <a:cs typeface="+mn-cs"/>
            </a:endParaRPr>
          </a:p>
          <a:p>
            <a:endParaRPr lang="es-MX" dirty="0"/>
          </a:p>
          <a:p>
            <a:pPr eaLnBrk="1" hangingPunct="1"/>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a:spcBef>
                <a:spcPct val="0"/>
              </a:spcBef>
            </a:pPr>
            <a:r>
              <a:rPr lang="es-ES" dirty="0"/>
              <a:t>Para vivir la bondad se necesita la fortaleza para controlar el carácter, las pasiones, para convertirlas en buenas acciones porque l</a:t>
            </a:r>
            <a:r>
              <a:rPr lang="es-ES" b="1" dirty="0"/>
              <a:t>a bondad es la antítesis de los gritos, de la ira y de la violencia</a:t>
            </a:r>
            <a:r>
              <a:rPr lang="es-ES" dirty="0"/>
              <a:t> en el hogar y en las relaciones con las personas. </a:t>
            </a:r>
          </a:p>
          <a:p>
            <a:pPr>
              <a:spcBef>
                <a:spcPct val="0"/>
              </a:spcBef>
            </a:pPr>
            <a:r>
              <a:rPr lang="es-MX" b="1" dirty="0"/>
              <a:t>La bondad se aprende y se trasmite sin necesidad de palabras</a:t>
            </a:r>
            <a:r>
              <a:rPr lang="es-MX" dirty="0"/>
              <a:t>, basta ver las obras para comprender que ser bondadoso lleva a ser feliz. </a:t>
            </a:r>
            <a:r>
              <a:rPr lang="es-ES" dirty="0"/>
              <a:t>Los hijos observan y aprenden a imitar, todos los signos externos que digan o hagan los padres, tanto las cosas buenas como las malas. </a:t>
            </a:r>
            <a:r>
              <a:rPr lang="es-MX" dirty="0"/>
              <a:t>Cuando los niños descubren la bondad en sus mayores, la admiran, la imitan y se vuelven celosos promotores de la bondad. </a:t>
            </a:r>
            <a:endParaRPr lang="es-ES" dirty="0"/>
          </a:p>
          <a:p>
            <a:pPr>
              <a:spcBef>
                <a:spcPct val="0"/>
              </a:spcBef>
            </a:pPr>
            <a:r>
              <a:rPr lang="es-ES" dirty="0"/>
              <a:t>El ser bueno </a:t>
            </a:r>
            <a:r>
              <a:rPr lang="es-ES" b="1" dirty="0"/>
              <a:t>no </a:t>
            </a:r>
            <a:r>
              <a:rPr lang="es-ES" dirty="0"/>
              <a:t>quiere decir </a:t>
            </a:r>
            <a:r>
              <a:rPr lang="es-ES" b="1" dirty="0"/>
              <a:t>ser condescendiente con la injusticia o indiferente al mal,</a:t>
            </a:r>
            <a:r>
              <a:rPr lang="es-ES" dirty="0"/>
              <a:t> en las actitudes o acciones de los demás. </a:t>
            </a:r>
          </a:p>
          <a:p>
            <a:pPr>
              <a:spcBef>
                <a:spcPct val="0"/>
              </a:spcBef>
            </a:pPr>
            <a:r>
              <a:rPr lang="es-ES" dirty="0"/>
              <a:t> </a:t>
            </a:r>
          </a:p>
          <a:p>
            <a:pPr>
              <a:spcBef>
                <a:spcPct val="0"/>
              </a:spcBef>
            </a:pPr>
            <a:r>
              <a:rPr lang="es-ES" dirty="0"/>
              <a:t> </a:t>
            </a:r>
          </a:p>
          <a:p>
            <a:pPr>
              <a:spcBef>
                <a:spcPct val="0"/>
              </a:spcBef>
            </a:pPr>
            <a:endParaRPr lang="es-ES" dirty="0"/>
          </a:p>
          <a:p>
            <a:pPr>
              <a:spcBef>
                <a:spcPct val="0"/>
              </a:spcBef>
            </a:pPr>
            <a:endParaRPr lang="es-MX" dirty="0"/>
          </a:p>
          <a:p>
            <a:pPr eaLnBrk="1" hangingPunct="1"/>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pPr>
              <a:defRPr/>
            </a:pPr>
            <a:fld id="{A95B4727-D944-4FBE-811F-F5ACFF6137D3}" type="slidenum">
              <a:rPr lang="es-ES" smtClean="0"/>
              <a:pPr>
                <a:defRPr/>
              </a:pPr>
              <a:t>5</a:t>
            </a:fld>
            <a:endParaRPr lang="es-ES"/>
          </a:p>
        </p:txBody>
      </p:sp>
    </p:spTree>
    <p:extLst>
      <p:ext uri="{BB962C8B-B14F-4D97-AF65-F5344CB8AC3E}">
        <p14:creationId xmlns:p14="http://schemas.microsoft.com/office/powerpoint/2010/main" xmlns="" val="897700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s-E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es-E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a:spcBef>
                <a:spcPct val="0"/>
              </a:spcBef>
            </a:pPr>
            <a:r>
              <a:rPr lang="es-MX" b="1" dirty="0"/>
              <a:t>¡Tú puedes vivir esta virtud! </a:t>
            </a:r>
            <a:r>
              <a:rPr lang="es-MX" dirty="0"/>
              <a:t>Esta virtud se desarrolla: </a:t>
            </a:r>
            <a:endParaRPr lang="es-ES" dirty="0"/>
          </a:p>
          <a:p>
            <a:pPr>
              <a:spcBef>
                <a:spcPct val="0"/>
              </a:spcBef>
            </a:pPr>
            <a:r>
              <a:rPr lang="es-MX" b="1" dirty="0"/>
              <a:t> Si comprendes, te interesas y das su lugar a cada persona.  </a:t>
            </a:r>
            <a:r>
              <a:rPr lang="es-MX" dirty="0"/>
              <a:t>Los tratas como quieres que te traten a ti, con amabilidad, </a:t>
            </a:r>
            <a:r>
              <a:rPr lang="es-ES" dirty="0"/>
              <a:t>educación, respeto y justicia. Atiendes a los que están en necesidad. Esto lo demuestras en la forma de hablar, en la generosidad de la conducta, en el perdón de las injurias, en la atención a quien te resulta difícil o conflictivo. </a:t>
            </a:r>
            <a:r>
              <a:rPr lang="es-MX" dirty="0"/>
              <a:t> Ejemplos: escuchar con atención, saludar con cariño. No criticar lo que parezca extravagancias. Si tratas de aliviar la incomodidad de los demás, dándoles el lugar en el transporte público, recogiéndoles algo que se les cayó, dando cuidadosamente la información que se te pide, prestando ayuda en alguna emergencia. Si cuidas la naturaleza y los recursos. Si das ayuda económica a una obra que necesaria para los demás (no para quedar bien). Si te interesas por la buena marcha de esas instituciones. Si no ves con malos ojos a la mamá que no puede callar al hijo que llora. En el trabajo y actividades: si cumples evitando excusas y apoyando a los demás en lo que se necesita con buen ánimo y una sonrisa.  Si atiendes debidamente y con una sonrisa a los ue por tu trabajo debes atender. </a:t>
            </a:r>
            <a:endParaRPr lang="es-ES" dirty="0"/>
          </a:p>
          <a:p>
            <a:pPr>
              <a:spcBef>
                <a:spcPct val="0"/>
              </a:spcBef>
            </a:pPr>
            <a:r>
              <a:rPr lang="es-MX" b="1" dirty="0"/>
              <a:t>Si eres auténtico, porque el engaño es contrario a la bondad</a:t>
            </a:r>
            <a:r>
              <a:rPr lang="es-MX" dirty="0"/>
              <a:t>. Ser bueno, no simplemente parecer bueno. Falsificar la bondad es quitar el significado a nuestra esencia humana. Fingir bondad para salirse con la suya, es acarrear nuestro propio mal. </a:t>
            </a:r>
            <a:endParaRPr lang="es-ES" dirty="0"/>
          </a:p>
          <a:p>
            <a:pPr>
              <a:spcBef>
                <a:spcPct val="0"/>
              </a:spcBef>
            </a:pPr>
            <a:r>
              <a:rPr lang="es-ES" b="1" dirty="0"/>
              <a:t>Si vives la abnegación:</a:t>
            </a:r>
            <a:r>
              <a:rPr lang="es-ES" dirty="0"/>
              <a:t> renunciar a tu propio bien por el bien de los demás </a:t>
            </a:r>
            <a:r>
              <a:rPr lang="es-ES" b="1" dirty="0"/>
              <a:t>y permaneces en tal actitud, aun en las dificultades</a:t>
            </a:r>
            <a:r>
              <a:rPr lang="es-ES" dirty="0"/>
              <a:t>.  No pensar en que te quieran, sino en </a:t>
            </a:r>
            <a:r>
              <a:rPr lang="es-ES" dirty="0" err="1"/>
              <a:t>quere</a:t>
            </a:r>
            <a:r>
              <a:rPr lang="es-MX" dirty="0"/>
              <a:t>r, para que </a:t>
            </a:r>
            <a:r>
              <a:rPr lang="es-MX" b="1" dirty="0"/>
              <a:t>cada persona sea importante para ti, </a:t>
            </a:r>
            <a:r>
              <a:rPr lang="es-MX" dirty="0"/>
              <a:t>en </a:t>
            </a:r>
            <a:r>
              <a:rPr lang="es-ES" dirty="0"/>
              <a:t>la convivencia familiar, en el trabajo, con los amigos. Levantar el ánimo a los demás deja un ejemplo que permanece para siempre, además que te hace sentir bien. </a:t>
            </a:r>
          </a:p>
          <a:p>
            <a:pPr>
              <a:spcBef>
                <a:spcPct val="0"/>
              </a:spcBef>
            </a:pPr>
            <a:r>
              <a:rPr lang="es-ES" dirty="0"/>
              <a:t> </a:t>
            </a:r>
          </a:p>
          <a:p>
            <a:r>
              <a:rPr lang="es-ES_tradnl" dirty="0"/>
              <a:t>La bondad puede desarrollarse sin discursos, con el simple ejemplo, con la imitación por admiración de los que son buenos. Se puede enseñar a reconocer nuestro interés individual; no guiados por el simple principio de lo que nos agrada, sino buscando ser amables con nosotros mismos y con los demás.</a:t>
            </a:r>
            <a:endParaRPr lang="es-MX" dirty="0"/>
          </a:p>
          <a:p>
            <a:r>
              <a:rPr lang="es-ES_tradnl" dirty="0"/>
              <a:t> </a:t>
            </a:r>
            <a:endParaRPr lang="es-MX" dirty="0"/>
          </a:p>
          <a:p>
            <a:endParaRPr lang="es-E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a:spcBef>
                <a:spcPct val="0"/>
              </a:spcBef>
            </a:pPr>
            <a:r>
              <a:rPr lang="es-ES" b="1" dirty="0"/>
              <a:t>¿Qué pasa cuando la vives?</a:t>
            </a:r>
            <a:endParaRPr lang="es-ES" dirty="0"/>
          </a:p>
          <a:p>
            <a:pPr>
              <a:spcBef>
                <a:spcPct val="0"/>
              </a:spcBef>
            </a:pPr>
            <a:r>
              <a:rPr lang="es-ES" b="1" dirty="0"/>
              <a:t>«Buscando el bien de nuestros semejantes, encontramos el nuestro» (Platón)</a:t>
            </a:r>
            <a:r>
              <a:rPr lang="es-ES" dirty="0"/>
              <a:t> (427 AC-347 AC) Filósofo griego. En el plano humano, desde siempre se ha sabido. La venida de Cristo al mundo, confirma esta verdad.</a:t>
            </a:r>
          </a:p>
          <a:p>
            <a:pPr>
              <a:spcBef>
                <a:spcPct val="0"/>
              </a:spcBef>
            </a:pPr>
            <a:r>
              <a:rPr lang="es-MX" b="1" dirty="0"/>
              <a:t>Lleva a la felicidad, por la satisfacción interior que produce</a:t>
            </a:r>
            <a:r>
              <a:rPr lang="es-MX" dirty="0"/>
              <a:t>. La bondad es la muestra máxima de la plenitud de la persona, no solo en el plano humano si no en el espiritual. Obtener ganancias o cosas no nos llena; la bondad, en cambio, colma nuestro corazón. La bondad no es una norma social, en el fondo es deseo de perfección espiritual. </a:t>
            </a:r>
            <a:endParaRPr lang="es-ES" dirty="0"/>
          </a:p>
          <a:p>
            <a:pPr>
              <a:spcBef>
                <a:spcPct val="0"/>
              </a:spcBef>
            </a:pPr>
            <a:r>
              <a:rPr lang="es-MX" b="1" dirty="0"/>
              <a:t>Una persona buena, es siempre una persona alegre.  </a:t>
            </a:r>
            <a:r>
              <a:rPr lang="es-MX" dirty="0"/>
              <a:t>Trata a todos con </a:t>
            </a:r>
            <a:r>
              <a:rPr lang="es-ES" dirty="0"/>
              <a:t>dulzura, tino, delicadeza; con gusto, cordialmente, con alegría, sin sentir la dificultad.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10" name="Slide Number Placeholder 9"/>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2" name="Footer Placeholder 11"/>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20" name="Slide Number Placeholder 19"/>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21" name="Footer Placeholder 20"/>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6" name="Footer Placeholder 5"/>
          <p:cNvSpPr>
            <a:spLocks noGrp="1"/>
          </p:cNvSpPr>
          <p:nvPr>
            <p:ph type="ftr" sz="quarter" idx="11"/>
          </p:nvPr>
        </p:nvSpPr>
        <p:spPr/>
        <p:txBody>
          <a:bodyPr/>
          <a:lstStyle/>
          <a:p>
            <a:endParaRPr lang="es-ES">
              <a:solidFill>
                <a:prstClr val="black">
                  <a:lumMod val="60000"/>
                  <a:lumOff val="40000"/>
                </a:prstClr>
              </a:solidFill>
            </a:endParaRPr>
          </a:p>
        </p:txBody>
      </p:sp>
      <p:sp>
        <p:nvSpPr>
          <p:cNvPr id="7" name="Slide Number Placeholder 6"/>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8" name="Footer Placeholder 7"/>
          <p:cNvSpPr>
            <a:spLocks noGrp="1"/>
          </p:cNvSpPr>
          <p:nvPr>
            <p:ph type="ftr" sz="quarter" idx="11"/>
          </p:nvPr>
        </p:nvSpPr>
        <p:spPr/>
        <p:txBody>
          <a:bodyPr/>
          <a:lstStyle/>
          <a:p>
            <a:endParaRPr lang="es-ES">
              <a:solidFill>
                <a:prstClr val="black">
                  <a:lumMod val="60000"/>
                  <a:lumOff val="40000"/>
                </a:prstClr>
              </a:solidFill>
            </a:endParaRPr>
          </a:p>
        </p:txBody>
      </p:sp>
      <p:sp>
        <p:nvSpPr>
          <p:cNvPr id="9" name="Slide Number Placeholder 8"/>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4" name="Footer Placeholder 3"/>
          <p:cNvSpPr>
            <a:spLocks noGrp="1"/>
          </p:cNvSpPr>
          <p:nvPr>
            <p:ph type="ftr" sz="quarter" idx="11"/>
          </p:nvPr>
        </p:nvSpPr>
        <p:spPr/>
        <p:txBody>
          <a:bodyPr/>
          <a:lstStyle/>
          <a:p>
            <a:endParaRPr lang="es-ES">
              <a:solidFill>
                <a:prstClr val="black">
                  <a:lumMod val="60000"/>
                  <a:lumOff val="40000"/>
                </a:prstClr>
              </a:solidFill>
            </a:endParaRPr>
          </a:p>
        </p:txBody>
      </p:sp>
      <p:sp>
        <p:nvSpPr>
          <p:cNvPr id="5" name="Slide Number Placeholder 4"/>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6" name="Slide Number Placeholder 5"/>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7" name="Footer Placeholder 6"/>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12B3C28B-DBB6-8E4D-B404-B3DEEF79B802}" type="datetimeFigureOut">
              <a:rPr lang="es-ES" smtClean="0"/>
              <a:pPr/>
              <a:t>05/07/2019</a:t>
            </a:fld>
            <a:endParaRPr lang="es-ES"/>
          </a:p>
        </p:txBody>
      </p:sp>
      <p:sp>
        <p:nvSpPr>
          <p:cNvPr id="10" name="Slide Number Placeholder 9"/>
          <p:cNvSpPr>
            <a:spLocks noGrp="1"/>
          </p:cNvSpPr>
          <p:nvPr>
            <p:ph type="sldNum" sz="quarter" idx="15"/>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3" name="Footer Placeholder 12"/>
          <p:cNvSpPr>
            <a:spLocks noGrp="1"/>
          </p:cNvSpPr>
          <p:nvPr>
            <p:ph type="ftr" sz="quarter" idx="16"/>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3C28B-DBB6-8E4D-B404-B3DEEF79B802}" type="datetimeFigureOut">
              <a:rPr lang="es-ES" smtClean="0"/>
              <a:pPr/>
              <a:t>05/07/2019</a:t>
            </a:fld>
            <a:endParaRPr lang="es-ES"/>
          </a:p>
        </p:txBody>
      </p:sp>
      <p:sp>
        <p:nvSpPr>
          <p:cNvPr id="6" name="Footer Placeholder 5"/>
          <p:cNvSpPr>
            <a:spLocks noGrp="1"/>
          </p:cNvSpPr>
          <p:nvPr>
            <p:ph type="ftr" sz="quarter" idx="11"/>
          </p:nvPr>
        </p:nvSpPr>
        <p:spPr/>
        <p:txBody>
          <a:bodyPr/>
          <a:lstStyle/>
          <a:p>
            <a:endParaRPr lang="es-ES">
              <a:solidFill>
                <a:prstClr val="black">
                  <a:lumMod val="60000"/>
                  <a:lumOff val="40000"/>
                </a:prstClr>
              </a:solidFill>
            </a:endParaRPr>
          </a:p>
        </p:txBody>
      </p:sp>
      <p:sp>
        <p:nvSpPr>
          <p:cNvPr id="7" name="Slide Number Placeholder 6"/>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fontAlgn="auto">
              <a:spcBef>
                <a:spcPts val="0"/>
              </a:spcBef>
              <a:spcAft>
                <a:spcPts val="0"/>
              </a:spcAft>
            </a:pPr>
            <a:endParaRPr lang="es-ES">
              <a:solidFill>
                <a:prstClr val="black">
                  <a:lumMod val="60000"/>
                  <a:lumOff val="40000"/>
                </a:prstClr>
              </a:solidFill>
              <a:latin typeface="Calibri"/>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fontAlgn="auto">
              <a:spcBef>
                <a:spcPts val="0"/>
              </a:spcBef>
              <a:spcAft>
                <a:spcPts val="0"/>
              </a:spcAft>
            </a:pPr>
            <a:fld id="{F4530EF7-AD48-DE4B-8007-72CEA2BD26F9}" type="slidenum">
              <a:rPr lang="es-ES" smtClean="0">
                <a:solidFill>
                  <a:srgbClr val="B13F9A">
                    <a:lumMod val="60000"/>
                    <a:lumOff val="40000"/>
                  </a:srgbClr>
                </a:solidFill>
                <a:latin typeface="Calibri"/>
              </a:rPr>
              <a:pPr fontAlgn="auto">
                <a:spcBef>
                  <a:spcPts val="0"/>
                </a:spcBef>
                <a:spcAft>
                  <a:spcPts val="0"/>
                </a:spcAft>
              </a:pPr>
              <a:t>‹Nº›</a:t>
            </a:fld>
            <a:endParaRPr lang="es-ES">
              <a:solidFill>
                <a:srgbClr val="B13F9A">
                  <a:lumMod val="60000"/>
                  <a:lumOff val="40000"/>
                </a:srgbClr>
              </a:solidFill>
              <a:latin typeface="Calibri"/>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prstClr val="black"/>
              </a:solidFill>
              <a:latin typeface="Calibri"/>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fontAlgn="auto">
              <a:spcBef>
                <a:spcPts val="0"/>
              </a:spcBef>
              <a:spcAft>
                <a:spcPts val="0"/>
              </a:spcAft>
            </a:pPr>
            <a:fld id="{12B3C28B-DBB6-8E4D-B404-B3DEEF79B802}" type="datetimeFigureOut">
              <a:rPr lang="es-ES" smtClean="0">
                <a:latin typeface="Calibri"/>
              </a:rPr>
              <a:pPr fontAlgn="auto">
                <a:spcBef>
                  <a:spcPts val="0"/>
                </a:spcBef>
                <a:spcAft>
                  <a:spcPts val="0"/>
                </a:spcAft>
              </a:pPr>
              <a:t>05/07/2019</a:t>
            </a:fld>
            <a:endParaRPr lang="es-ES">
              <a:latin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cefasmx.org/" TargetMode="Externa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localadmin_2\Documents\CEFAS\Temas formación\2018-2019\ALEGRAOS.jpg"/>
          <p:cNvPicPr>
            <a:picLocks noChangeAspect="1" noChangeArrowheads="1"/>
          </p:cNvPicPr>
          <p:nvPr/>
        </p:nvPicPr>
        <p:blipFill rotWithShape="1">
          <a:blip r:embed="rId3" cstate="email">
            <a:duotone>
              <a:schemeClr val="accent1">
                <a:shade val="45000"/>
                <a:satMod val="135000"/>
              </a:schemeClr>
              <a:prstClr val="white"/>
            </a:duotone>
            <a:extLst>
              <a:ext uri="{BEBA8EAE-BF5A-486C-A8C5-ECC9F3942E4B}">
                <a14:imgProps xmlns:a14="http://schemas.microsoft.com/office/drawing/2010/main" xmlns="">
                  <a14:imgLayer r:embed="rId4">
                    <a14:imgEffect>
                      <a14:saturation sat="0"/>
                    </a14:imgEffect>
                  </a14:imgLayer>
                </a14:imgProps>
              </a:ext>
              <a:ext uri="{28A0092B-C50C-407E-A947-70E740481C1C}">
                <a14:useLocalDpi xmlns:a14="http://schemas.microsoft.com/office/drawing/2010/main" xmlns="" val="0"/>
              </a:ext>
            </a:extLst>
          </a:blip>
          <a:srcRect/>
          <a:stretch/>
        </p:blipFill>
        <p:spPr bwMode="auto">
          <a:xfrm>
            <a:off x="-11519" y="5867400"/>
            <a:ext cx="786219"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1187624" y="6361161"/>
            <a:ext cx="8232504" cy="338554"/>
          </a:xfrm>
          <a:prstGeom prst="rect">
            <a:avLst/>
          </a:prstGeom>
          <a:noFill/>
        </p:spPr>
        <p:txBody>
          <a:bodyPr wrap="square" rtlCol="0">
            <a:spAutoFit/>
          </a:bodyPr>
          <a:lstStyle/>
          <a:p>
            <a:pPr fontAlgn="auto">
              <a:spcBef>
                <a:spcPts val="0"/>
              </a:spcBef>
              <a:spcAft>
                <a:spcPts val="0"/>
              </a:spcAft>
            </a:pPr>
            <a:r>
              <a:rPr lang="es-MX" sz="1600" dirty="0">
                <a:solidFill>
                  <a:srgbClr val="CF6DA4">
                    <a:lumMod val="75000"/>
                  </a:srgbClr>
                </a:solidFill>
                <a:latin typeface="Calibri"/>
              </a:rPr>
              <a:t>Centro de estudios familiares y sociales A.C.       </a:t>
            </a:r>
            <a:r>
              <a:rPr lang="es-MX" sz="1600" dirty="0">
                <a:solidFill>
                  <a:srgbClr val="B83D68">
                    <a:lumMod val="60000"/>
                    <a:lumOff val="40000"/>
                  </a:srgbClr>
                </a:solidFill>
                <a:effectLst>
                  <a:outerShdw blurRad="38100" dist="38100" dir="2700000" algn="tl">
                    <a:srgbClr val="000000">
                      <a:alpha val="43137"/>
                    </a:srgbClr>
                  </a:outerShdw>
                </a:effectLst>
                <a:latin typeface="Calibri"/>
                <a:hlinkClick r:id="rId5"/>
              </a:rPr>
              <a:t>www.cefasmx.org</a:t>
            </a:r>
            <a:r>
              <a:rPr lang="es-MX" sz="1600" dirty="0">
                <a:solidFill>
                  <a:srgbClr val="B83D68">
                    <a:lumMod val="60000"/>
                    <a:lumOff val="40000"/>
                  </a:srgbClr>
                </a:solidFill>
                <a:effectLst>
                  <a:outerShdw blurRad="38100" dist="38100" dir="2700000" algn="tl">
                    <a:srgbClr val="000000">
                      <a:alpha val="43137"/>
                    </a:srgbClr>
                  </a:outerShdw>
                </a:effectLst>
                <a:latin typeface="Calibri"/>
              </a:rPr>
              <a:t>     </a:t>
            </a:r>
            <a:r>
              <a:rPr lang="es-MX" sz="1600" dirty="0">
                <a:solidFill>
                  <a:srgbClr val="B83D68">
                    <a:lumMod val="60000"/>
                    <a:lumOff val="40000"/>
                  </a:srgbClr>
                </a:solidFill>
                <a:latin typeface="Calibri"/>
              </a:rPr>
              <a:t>     info@cefasmx.org</a:t>
            </a:r>
          </a:p>
        </p:txBody>
      </p:sp>
      <p:pic>
        <p:nvPicPr>
          <p:cNvPr id="7" name="Picture 6"/>
          <p:cNvPicPr>
            <a:picLocks noChangeAspect="1"/>
          </p:cNvPicPr>
          <p:nvPr/>
        </p:nvPicPr>
        <p:blipFill>
          <a:blip r:embed="rId6" cstate="email">
            <a:extLst>
              <a:ext uri="{28A0092B-C50C-407E-A947-70E740481C1C}">
                <a14:useLocalDpi xmlns:a14="http://schemas.microsoft.com/office/drawing/2010/main" xmlns=""/>
              </a:ext>
            </a:extLst>
          </a:blip>
          <a:stretch>
            <a:fillRect/>
          </a:stretch>
        </p:blipFill>
        <p:spPr>
          <a:xfrm>
            <a:off x="4334146" y="4815408"/>
            <a:ext cx="1387204" cy="1387204"/>
          </a:xfrm>
          <a:prstGeom prst="rect">
            <a:avLst/>
          </a:prstGeom>
        </p:spPr>
      </p:pic>
      <p:pic>
        <p:nvPicPr>
          <p:cNvPr id="8" name="Picture 7"/>
          <p:cNvPicPr>
            <a:picLocks noChangeAspect="1"/>
          </p:cNvPicPr>
          <p:nvPr/>
        </p:nvPicPr>
        <p:blipFill>
          <a:blip r:embed="rId7" cstate="email">
            <a:extLst>
              <a:ext uri="{28A0092B-C50C-407E-A947-70E740481C1C}">
                <a14:useLocalDpi xmlns:a14="http://schemas.microsoft.com/office/drawing/2010/main" xmlns=""/>
              </a:ext>
            </a:extLst>
          </a:blip>
          <a:stretch>
            <a:fillRect/>
          </a:stretch>
        </p:blipFill>
        <p:spPr>
          <a:xfrm>
            <a:off x="5775460" y="227488"/>
            <a:ext cx="1543320" cy="1180300"/>
          </a:xfrm>
          <a:prstGeom prst="rect">
            <a:avLst/>
          </a:prstGeom>
        </p:spPr>
      </p:pic>
      <p:sp>
        <p:nvSpPr>
          <p:cNvPr id="9" name="CuadroTexto 4"/>
          <p:cNvSpPr txBox="1"/>
          <p:nvPr/>
        </p:nvSpPr>
        <p:spPr>
          <a:xfrm>
            <a:off x="455748" y="1603937"/>
            <a:ext cx="9144000" cy="1015663"/>
          </a:xfrm>
          <a:prstGeom prst="rect">
            <a:avLst/>
          </a:prstGeom>
          <a:noFill/>
        </p:spPr>
        <p:txBody>
          <a:bodyPr wrap="square" rtlCol="0">
            <a:spAutoFit/>
          </a:bodyPr>
          <a:lstStyle/>
          <a:p>
            <a:pPr algn="ctr" fontAlgn="auto">
              <a:spcBef>
                <a:spcPts val="0"/>
              </a:spcBef>
              <a:spcAft>
                <a:spcPts val="0"/>
              </a:spcAft>
            </a:pPr>
            <a:r>
              <a:rPr lang="es-MX" sz="6000" b="1" dirty="0">
                <a:solidFill>
                  <a:srgbClr val="8F2F74"/>
                </a:solidFill>
                <a:latin typeface="Calibri"/>
                <a:cs typeface="Corbel"/>
              </a:rPr>
              <a:t>Bondad del corazón</a:t>
            </a:r>
            <a:endParaRPr lang="es-ES" sz="6000" b="1" dirty="0">
              <a:solidFill>
                <a:srgbClr val="8F2F74"/>
              </a:solidFill>
              <a:latin typeface="Calibri"/>
              <a:cs typeface="Corbel"/>
            </a:endParaRPr>
          </a:p>
        </p:txBody>
      </p:sp>
      <p:sp>
        <p:nvSpPr>
          <p:cNvPr id="3" name="Rectángulo 2">
            <a:extLst>
              <a:ext uri="{FF2B5EF4-FFF2-40B4-BE49-F238E27FC236}">
                <a16:creationId xmlns:a16="http://schemas.microsoft.com/office/drawing/2014/main" xmlns="" id="{E4926AE9-883B-4AFE-8AC7-D194CB8DBD93}"/>
              </a:ext>
            </a:extLst>
          </p:cNvPr>
          <p:cNvSpPr/>
          <p:nvPr/>
        </p:nvSpPr>
        <p:spPr>
          <a:xfrm>
            <a:off x="1725886" y="3011468"/>
            <a:ext cx="6446514" cy="1569660"/>
          </a:xfrm>
          <a:prstGeom prst="rect">
            <a:avLst/>
          </a:prstGeom>
        </p:spPr>
        <p:txBody>
          <a:bodyPr wrap="square">
            <a:spAutoFit/>
          </a:bodyPr>
          <a:lstStyle/>
          <a:p>
            <a:pPr algn="ctr" defTabSz="914400" fontAlgn="auto">
              <a:spcBef>
                <a:spcPts val="0"/>
              </a:spcBef>
              <a:spcAft>
                <a:spcPts val="0"/>
              </a:spcAft>
            </a:pPr>
            <a:r>
              <a:rPr lang="es-MX" sz="4800" b="1" dirty="0">
                <a:solidFill>
                  <a:srgbClr val="8F2F74"/>
                </a:solidFill>
                <a:latin typeface="Calibri"/>
                <a:cs typeface="Corbel"/>
              </a:rPr>
              <a:t>para edificar  </a:t>
            </a:r>
          </a:p>
          <a:p>
            <a:pPr algn="ctr" defTabSz="914400" fontAlgn="auto">
              <a:spcBef>
                <a:spcPts val="0"/>
              </a:spcBef>
              <a:spcAft>
                <a:spcPts val="0"/>
              </a:spcAft>
            </a:pPr>
            <a:r>
              <a:rPr lang="es-MX" sz="4800" b="1" dirty="0">
                <a:solidFill>
                  <a:srgbClr val="8F2F74"/>
                </a:solidFill>
                <a:latin typeface="Calibri"/>
                <a:cs typeface="Corbel"/>
              </a:rPr>
              <a:t>la cultura del encuentro</a:t>
            </a:r>
            <a:endParaRPr lang="es-ES" sz="4800" b="1" dirty="0">
              <a:solidFill>
                <a:srgbClr val="8F2F74"/>
              </a:solidFill>
              <a:latin typeface="Calibri"/>
              <a:cs typeface="Corbel"/>
            </a:endParaRPr>
          </a:p>
        </p:txBody>
      </p:sp>
    </p:spTree>
    <p:extLst>
      <p:ext uri="{BB962C8B-B14F-4D97-AF65-F5344CB8AC3E}">
        <p14:creationId xmlns:p14="http://schemas.microsoft.com/office/powerpoint/2010/main" xmlns="" val="164192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8 CuadroTexto"/>
          <p:cNvSpPr txBox="1">
            <a:spLocks noChangeArrowheads="1"/>
          </p:cNvSpPr>
          <p:nvPr/>
        </p:nvSpPr>
        <p:spPr bwMode="auto">
          <a:xfrm>
            <a:off x="992378" y="96907"/>
            <a:ext cx="6014852" cy="707886"/>
          </a:xfrm>
          <a:prstGeom prst="rect">
            <a:avLst/>
          </a:prstGeom>
          <a:noFill/>
          <a:ln w="9525">
            <a:noFill/>
            <a:miter lim="800000"/>
            <a:headEnd/>
            <a:tailEnd/>
          </a:ln>
        </p:spPr>
        <p:txBody>
          <a:bodyPr wrap="none">
            <a:spAutoFit/>
          </a:bodyPr>
          <a:lstStyle/>
          <a:p>
            <a:pPr defTabSz="914400"/>
            <a:r>
              <a:rPr lang="es-MX" sz="4000" b="1" dirty="0">
                <a:solidFill>
                  <a:srgbClr val="A34B73"/>
                </a:solidFill>
                <a:latin typeface="+mj-lt"/>
              </a:rPr>
              <a:t>¿Qué pasa cuando la vives?</a:t>
            </a:r>
          </a:p>
        </p:txBody>
      </p:sp>
      <p:sp>
        <p:nvSpPr>
          <p:cNvPr id="5" name="Rectangle 4"/>
          <p:cNvSpPr/>
          <p:nvPr/>
        </p:nvSpPr>
        <p:spPr>
          <a:xfrm>
            <a:off x="992378" y="1595948"/>
            <a:ext cx="4000326" cy="4739759"/>
          </a:xfrm>
          <a:prstGeom prst="rect">
            <a:avLst/>
          </a:prstGeom>
        </p:spPr>
        <p:txBody>
          <a:bodyPr wrap="square">
            <a:spAutoFit/>
          </a:bodyPr>
          <a:lstStyle/>
          <a:p>
            <a:pPr marL="285750" indent="-285750">
              <a:buClr>
                <a:srgbClr val="7030A0"/>
              </a:buClr>
              <a:buFont typeface="Wingdings" pitchFamily="2" charset="2"/>
              <a:buChar char="§"/>
            </a:pPr>
            <a:r>
              <a:rPr lang="es-ES" sz="2800" dirty="0">
                <a:solidFill>
                  <a:schemeClr val="bg2">
                    <a:lumMod val="50000"/>
                  </a:schemeClr>
                </a:solidFill>
                <a:latin typeface="Calibri" pitchFamily="34" charset="0"/>
              </a:rPr>
              <a:t>Cultivas una personalidad pacífica, humilde, gentil, dulce, incapaz de ofenderse.</a:t>
            </a:r>
          </a:p>
          <a:p>
            <a:pPr marL="285750" indent="-285750">
              <a:buClr>
                <a:srgbClr val="7030A0"/>
              </a:buClr>
              <a:buFont typeface="Wingdings" pitchFamily="2" charset="2"/>
              <a:buChar char="§"/>
            </a:pPr>
            <a:endParaRPr lang="es-ES" sz="1100" dirty="0">
              <a:solidFill>
                <a:schemeClr val="bg2">
                  <a:lumMod val="50000"/>
                </a:schemeClr>
              </a:solidFill>
              <a:latin typeface="Calibri" pitchFamily="34" charset="0"/>
            </a:endParaRPr>
          </a:p>
          <a:p>
            <a:pPr marL="285750" indent="-285750">
              <a:buClr>
                <a:srgbClr val="7030A0"/>
              </a:buClr>
              <a:buFont typeface="Wingdings" pitchFamily="2" charset="2"/>
              <a:buChar char="§"/>
            </a:pPr>
            <a:r>
              <a:rPr lang="es-ES" sz="2800" dirty="0">
                <a:solidFill>
                  <a:schemeClr val="bg2">
                    <a:lumMod val="50000"/>
                  </a:schemeClr>
                </a:solidFill>
                <a:latin typeface="Calibri" pitchFamily="34" charset="0"/>
              </a:rPr>
              <a:t>Favoreces la unión y convivencia  en el trabajo, vida social y familiar. </a:t>
            </a:r>
          </a:p>
          <a:p>
            <a:pPr marL="285750" indent="-285750">
              <a:buClr>
                <a:srgbClr val="7030A0"/>
              </a:buClr>
              <a:buFont typeface="Wingdings" pitchFamily="2" charset="2"/>
              <a:buChar char="§"/>
            </a:pPr>
            <a:endParaRPr lang="es-ES" sz="1100" dirty="0">
              <a:solidFill>
                <a:schemeClr val="bg2">
                  <a:lumMod val="50000"/>
                </a:schemeClr>
              </a:solidFill>
              <a:latin typeface="Calibri" pitchFamily="34" charset="0"/>
            </a:endParaRPr>
          </a:p>
          <a:p>
            <a:pPr marL="285750" indent="-285750">
              <a:buClr>
                <a:srgbClr val="7030A0"/>
              </a:buClr>
              <a:buFont typeface="Wingdings" pitchFamily="2" charset="2"/>
              <a:buChar char="§"/>
            </a:pPr>
            <a:r>
              <a:rPr lang="es-ES" sz="2800" dirty="0">
                <a:solidFill>
                  <a:schemeClr val="bg2">
                    <a:lumMod val="50000"/>
                  </a:schemeClr>
                </a:solidFill>
                <a:latin typeface="Calibri" pitchFamily="34" charset="0"/>
              </a:rPr>
              <a:t>Con bondad se adquiere autoridad. </a:t>
            </a:r>
            <a:endParaRPr lang="es-MX" sz="2800" dirty="0">
              <a:solidFill>
                <a:schemeClr val="bg2">
                  <a:lumMod val="50000"/>
                </a:schemeClr>
              </a:solidFill>
              <a:latin typeface="Calibri" pitchFamily="34" charset="0"/>
            </a:endParaRPr>
          </a:p>
        </p:txBody>
      </p:sp>
      <p:pic>
        <p:nvPicPr>
          <p:cNvPr id="9" name="Picture 9" descr="apoyo 5"/>
          <p:cNvPicPr>
            <a:picLocks noChangeAspect="1" noChangeArrowheads="1"/>
          </p:cNvPicPr>
          <p:nvPr/>
        </p:nvPicPr>
        <p:blipFill>
          <a:blip r:embed="rId3" cstate="email"/>
          <a:srcRect/>
          <a:stretch>
            <a:fillRect/>
          </a:stretch>
        </p:blipFill>
        <p:spPr bwMode="auto">
          <a:xfrm>
            <a:off x="4992704" y="1913209"/>
            <a:ext cx="4029052" cy="3662371"/>
          </a:xfrm>
          <a:prstGeom prst="rect">
            <a:avLst/>
          </a:prstGeom>
          <a:noFill/>
        </p:spPr>
      </p:pic>
    </p:spTree>
    <p:extLst>
      <p:ext uri="{BB962C8B-B14F-4D97-AF65-F5344CB8AC3E}">
        <p14:creationId xmlns:p14="http://schemas.microsoft.com/office/powerpoint/2010/main" xmlns="" val="419343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8 CuadroTexto"/>
          <p:cNvSpPr txBox="1">
            <a:spLocks noChangeArrowheads="1"/>
          </p:cNvSpPr>
          <p:nvPr/>
        </p:nvSpPr>
        <p:spPr bwMode="auto">
          <a:xfrm>
            <a:off x="895248" y="88484"/>
            <a:ext cx="6740628" cy="677108"/>
          </a:xfrm>
          <a:prstGeom prst="rect">
            <a:avLst/>
          </a:prstGeom>
          <a:noFill/>
          <a:ln w="9525">
            <a:noFill/>
            <a:miter lim="800000"/>
            <a:headEnd/>
            <a:tailEnd/>
          </a:ln>
        </p:spPr>
        <p:txBody>
          <a:bodyPr wrap="none">
            <a:spAutoFit/>
          </a:bodyPr>
          <a:lstStyle/>
          <a:p>
            <a:pPr defTabSz="914400"/>
            <a:r>
              <a:rPr lang="es-MX" sz="3800" b="1" dirty="0">
                <a:solidFill>
                  <a:srgbClr val="8F2B74"/>
                </a:solidFill>
                <a:latin typeface="+mj-lt"/>
              </a:rPr>
              <a:t>¿</a:t>
            </a:r>
            <a:r>
              <a:rPr lang="es-ES" sz="3800" b="1" dirty="0">
                <a:solidFill>
                  <a:srgbClr val="8F2B74"/>
                </a:solidFill>
                <a:latin typeface="+mj-lt"/>
              </a:rPr>
              <a:t>Qué medios te pueden ayudar</a:t>
            </a:r>
            <a:r>
              <a:rPr lang="es-MX" sz="3800" b="1" dirty="0">
                <a:solidFill>
                  <a:srgbClr val="8F2B74"/>
                </a:solidFill>
                <a:latin typeface="+mj-lt"/>
              </a:rPr>
              <a:t>?</a:t>
            </a:r>
          </a:p>
        </p:txBody>
      </p:sp>
      <p:sp>
        <p:nvSpPr>
          <p:cNvPr id="3" name="Rectangle 2"/>
          <p:cNvSpPr/>
          <p:nvPr/>
        </p:nvSpPr>
        <p:spPr>
          <a:xfrm>
            <a:off x="895249" y="765592"/>
            <a:ext cx="5300627" cy="6340197"/>
          </a:xfrm>
          <a:prstGeom prst="rect">
            <a:avLst/>
          </a:prstGeom>
        </p:spPr>
        <p:txBody>
          <a:bodyPr wrap="square">
            <a:spAutoFit/>
          </a:bodyPr>
          <a:lstStyle/>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Alégrate por los éxitos de los demás.</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Aprecia a quien opina diferente.</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Acércate al prójimo cuando sufre.</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Sé espontáneo, sencillo y pacificador.</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Perdona y pide perdón de corazón.</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Permite que los demás se sientan valiosos.</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Ponte en las circunstancias de los demás.</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Sé bondadoso con los enemigos.</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Sé útil al prójimo desinteresadamente.</a:t>
            </a:r>
          </a:p>
          <a:p>
            <a:pPr marL="342900" indent="-342900" fontAlgn="auto">
              <a:spcBef>
                <a:spcPts val="1200"/>
              </a:spcBef>
              <a:spcAft>
                <a:spcPts val="0"/>
              </a:spcAft>
              <a:buClr>
                <a:srgbClr val="7030A0"/>
              </a:buClr>
              <a:buFont typeface="Wingdings" panose="05000000000000000000" pitchFamily="2" charset="2"/>
              <a:buChar char="§"/>
              <a:defRPr/>
            </a:pPr>
            <a:r>
              <a:rPr lang="es-ES" sz="2400" dirty="0">
                <a:solidFill>
                  <a:schemeClr val="bg2">
                    <a:lumMod val="50000"/>
                  </a:schemeClr>
                </a:solidFill>
                <a:latin typeface="+mn-lt"/>
              </a:rPr>
              <a:t>Ve las cosas positivas del prójimo.</a:t>
            </a:r>
          </a:p>
          <a:p>
            <a:pPr marL="285750" indent="-285750" fontAlgn="auto">
              <a:spcBef>
                <a:spcPts val="1200"/>
              </a:spcBef>
              <a:spcAft>
                <a:spcPts val="0"/>
              </a:spcAft>
              <a:buClr>
                <a:srgbClr val="C00000"/>
              </a:buClr>
              <a:buFont typeface="Wingdings" panose="05000000000000000000" pitchFamily="2" charset="2"/>
              <a:buChar char="§"/>
              <a:defRPr/>
            </a:pPr>
            <a:endParaRPr lang="es-MX" dirty="0"/>
          </a:p>
        </p:txBody>
      </p:sp>
      <p:pic>
        <p:nvPicPr>
          <p:cNvPr id="15362" name="Picture 2" descr="Imagen relacionada"/>
          <p:cNvPicPr>
            <a:picLocks noChangeAspect="1" noChangeArrowheads="1"/>
          </p:cNvPicPr>
          <p:nvPr/>
        </p:nvPicPr>
        <p:blipFill>
          <a:blip r:embed="rId3" cstate="email"/>
          <a:srcRect/>
          <a:stretch>
            <a:fillRect/>
          </a:stretch>
        </p:blipFill>
        <p:spPr bwMode="auto">
          <a:xfrm>
            <a:off x="6195876" y="1802574"/>
            <a:ext cx="2879999" cy="288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8 CuadroTexto"/>
          <p:cNvSpPr txBox="1">
            <a:spLocks noChangeArrowheads="1"/>
          </p:cNvSpPr>
          <p:nvPr/>
        </p:nvSpPr>
        <p:spPr bwMode="auto">
          <a:xfrm>
            <a:off x="1432306" y="18504"/>
            <a:ext cx="5614935" cy="769441"/>
          </a:xfrm>
          <a:prstGeom prst="rect">
            <a:avLst/>
          </a:prstGeom>
          <a:noFill/>
          <a:ln w="9525">
            <a:noFill/>
            <a:miter lim="800000"/>
            <a:headEnd/>
            <a:tailEnd/>
          </a:ln>
        </p:spPr>
        <p:txBody>
          <a:bodyPr wrap="none">
            <a:spAutoFit/>
          </a:bodyPr>
          <a:lstStyle/>
          <a:p>
            <a:pPr defTabSz="914400"/>
            <a:r>
              <a:rPr lang="es-MX" sz="4400" b="1" dirty="0">
                <a:solidFill>
                  <a:schemeClr val="bg2">
                    <a:lumMod val="50000"/>
                  </a:schemeClr>
                </a:solidFill>
                <a:latin typeface="+mj-lt"/>
              </a:rPr>
              <a:t>Enemigos de la bondad</a:t>
            </a:r>
          </a:p>
        </p:txBody>
      </p:sp>
      <p:sp>
        <p:nvSpPr>
          <p:cNvPr id="2" name="TextBox 1"/>
          <p:cNvSpPr txBox="1"/>
          <p:nvPr/>
        </p:nvSpPr>
        <p:spPr>
          <a:xfrm>
            <a:off x="537883" y="787945"/>
            <a:ext cx="8458200" cy="1200329"/>
          </a:xfrm>
          <a:prstGeom prst="rect">
            <a:avLst/>
          </a:prstGeom>
          <a:noFill/>
        </p:spPr>
        <p:txBody>
          <a:bodyPr wrap="square" rtlCol="0">
            <a:spAutoFit/>
          </a:bodyPr>
          <a:lstStyle/>
          <a:p>
            <a:pPr algn="ctr"/>
            <a:r>
              <a:rPr lang="es-MX" sz="2400" dirty="0">
                <a:solidFill>
                  <a:schemeClr val="bg2">
                    <a:lumMod val="50000"/>
                  </a:schemeClr>
                </a:solidFill>
                <a:latin typeface="+mn-lt"/>
              </a:rPr>
              <a:t>La mentira, el egoísmo, la soberbia, la pusilanimidad, la presunción, la ambición, la vanagloria, la mezquindad, el despilfarro y muchos más. Centremos en uno: </a:t>
            </a:r>
            <a:r>
              <a:rPr lang="es-MX" sz="2400" dirty="0">
                <a:solidFill>
                  <a:schemeClr val="bg2">
                    <a:lumMod val="50000"/>
                  </a:schemeClr>
                </a:solidFill>
                <a:effectLst>
                  <a:outerShdw blurRad="38100" dist="38100" dir="2700000" algn="tl">
                    <a:srgbClr val="000000">
                      <a:alpha val="43137"/>
                    </a:srgbClr>
                  </a:outerShdw>
                </a:effectLst>
                <a:latin typeface="+mn-lt"/>
              </a:rPr>
              <a:t>la maledicencia</a:t>
            </a:r>
            <a:r>
              <a:rPr lang="es-MX" dirty="0">
                <a:solidFill>
                  <a:schemeClr val="bg2">
                    <a:lumMod val="50000"/>
                  </a:schemeClr>
                </a:solidFill>
                <a:latin typeface="+mn-lt"/>
              </a:rPr>
              <a:t>. </a:t>
            </a:r>
          </a:p>
        </p:txBody>
      </p:sp>
      <p:sp>
        <p:nvSpPr>
          <p:cNvPr id="3" name="Rectangle 2"/>
          <p:cNvSpPr/>
          <p:nvPr/>
        </p:nvSpPr>
        <p:spPr>
          <a:xfrm>
            <a:off x="1063395" y="2414016"/>
            <a:ext cx="3069693" cy="2585323"/>
          </a:xfrm>
          <a:prstGeom prst="rect">
            <a:avLst/>
          </a:prstGeom>
        </p:spPr>
        <p:txBody>
          <a:bodyPr wrap="square">
            <a:spAutoFit/>
          </a:bodyPr>
          <a:lstStyle/>
          <a:p>
            <a:pPr algn="ctr" eaLnBrk="1" hangingPunct="1"/>
            <a:r>
              <a:rPr lang="es-MX" sz="2400" i="1" dirty="0">
                <a:solidFill>
                  <a:schemeClr val="bg2">
                    <a:lumMod val="50000"/>
                  </a:schemeClr>
                </a:solidFill>
                <a:latin typeface="+mn-lt"/>
              </a:rPr>
              <a:t>Las palabras no se las lleva el viento, dejan huella, </a:t>
            </a:r>
          </a:p>
          <a:p>
            <a:pPr algn="ctr" eaLnBrk="1" hangingPunct="1"/>
            <a:r>
              <a:rPr lang="es-MX" sz="2400" i="1" dirty="0">
                <a:solidFill>
                  <a:schemeClr val="bg2">
                    <a:lumMod val="50000"/>
                  </a:schemeClr>
                </a:solidFill>
                <a:latin typeface="+mn-lt"/>
              </a:rPr>
              <a:t>tienen poder de hacer el bien o el mal, por eso: </a:t>
            </a:r>
          </a:p>
          <a:p>
            <a:pPr algn="ctr" eaLnBrk="1" hangingPunct="1"/>
            <a:endParaRPr lang="es-MX" dirty="0"/>
          </a:p>
        </p:txBody>
      </p:sp>
      <p:sp>
        <p:nvSpPr>
          <p:cNvPr id="4" name="Rectangle 3"/>
          <p:cNvSpPr/>
          <p:nvPr/>
        </p:nvSpPr>
        <p:spPr>
          <a:xfrm>
            <a:off x="2967210" y="4862654"/>
            <a:ext cx="4854388" cy="2308324"/>
          </a:xfrm>
          <a:prstGeom prst="rect">
            <a:avLst/>
          </a:prstGeom>
        </p:spPr>
        <p:txBody>
          <a:bodyPr wrap="square">
            <a:spAutoFit/>
          </a:bodyPr>
          <a:lstStyle/>
          <a:p>
            <a:pPr marL="285750" indent="-285750" eaLnBrk="1" hangingPunct="1">
              <a:lnSpc>
                <a:spcPct val="150000"/>
              </a:lnSpc>
              <a:buClr>
                <a:srgbClr val="7030A0"/>
              </a:buClr>
              <a:buFont typeface="Wingdings" panose="05000000000000000000" pitchFamily="2" charset="2"/>
              <a:buChar char="§"/>
            </a:pPr>
            <a:r>
              <a:rPr lang="es-MX" sz="2400" dirty="0">
                <a:solidFill>
                  <a:schemeClr val="bg2">
                    <a:lumMod val="50000"/>
                  </a:schemeClr>
                </a:solidFill>
                <a:latin typeface="+mn-lt"/>
              </a:rPr>
              <a:t>Piensa bien antes de hablar.</a:t>
            </a:r>
          </a:p>
          <a:p>
            <a:pPr marL="285750" indent="-285750" eaLnBrk="1" hangingPunct="1">
              <a:lnSpc>
                <a:spcPct val="150000"/>
              </a:lnSpc>
              <a:buClr>
                <a:srgbClr val="7030A0"/>
              </a:buClr>
              <a:buFont typeface="Wingdings" panose="05000000000000000000" pitchFamily="2" charset="2"/>
              <a:buChar char="§"/>
            </a:pPr>
            <a:r>
              <a:rPr lang="es-MX" sz="2400" dirty="0">
                <a:solidFill>
                  <a:schemeClr val="bg2">
                    <a:lumMod val="50000"/>
                  </a:schemeClr>
                </a:solidFill>
                <a:latin typeface="+mn-lt"/>
              </a:rPr>
              <a:t>Cálmate cuando estés resentido.</a:t>
            </a:r>
          </a:p>
          <a:p>
            <a:pPr marL="285750" indent="-285750" eaLnBrk="1" hangingPunct="1">
              <a:lnSpc>
                <a:spcPct val="150000"/>
              </a:lnSpc>
              <a:buClr>
                <a:srgbClr val="7030A0"/>
              </a:buClr>
              <a:buFont typeface="Wingdings" panose="05000000000000000000" pitchFamily="2" charset="2"/>
              <a:buChar char="§"/>
            </a:pPr>
            <a:r>
              <a:rPr lang="es-MX" sz="2400" dirty="0">
                <a:solidFill>
                  <a:schemeClr val="bg2">
                    <a:lumMod val="50000"/>
                  </a:schemeClr>
                </a:solidFill>
                <a:latin typeface="+mn-lt"/>
              </a:rPr>
              <a:t>Habla sólo cuando estés en paz.</a:t>
            </a:r>
          </a:p>
          <a:p>
            <a:pPr marL="285750" indent="-285750" eaLnBrk="1" hangingPunct="1">
              <a:lnSpc>
                <a:spcPct val="150000"/>
              </a:lnSpc>
              <a:buClr>
                <a:srgbClr val="C00000"/>
              </a:buClr>
              <a:buFont typeface="Wingdings" panose="05000000000000000000" pitchFamily="2" charset="2"/>
              <a:buChar char="§"/>
            </a:pPr>
            <a:endParaRPr lang="es-ES" sz="2400" dirty="0">
              <a:latin typeface="+mn-lt"/>
            </a:endParaRPr>
          </a:p>
        </p:txBody>
      </p:sp>
      <p:pic>
        <p:nvPicPr>
          <p:cNvPr id="13314" name="Picture 2" descr="Resultado de imagen para la maledicencia"/>
          <p:cNvPicPr>
            <a:picLocks noChangeAspect="1" noChangeArrowheads="1"/>
          </p:cNvPicPr>
          <p:nvPr/>
        </p:nvPicPr>
        <p:blipFill>
          <a:blip r:embed="rId3" cstate="email"/>
          <a:srcRect/>
          <a:stretch>
            <a:fillRect/>
          </a:stretch>
        </p:blipFill>
        <p:spPr bwMode="auto">
          <a:xfrm>
            <a:off x="4347242" y="2414016"/>
            <a:ext cx="4628571" cy="216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792476" y="25598"/>
            <a:ext cx="6714146" cy="615553"/>
          </a:xfrm>
          <a:prstGeom prst="rect">
            <a:avLst/>
          </a:prstGeom>
          <a:noFill/>
          <a:ln w="9525">
            <a:noFill/>
            <a:miter lim="800000"/>
            <a:headEnd/>
            <a:tailEnd/>
          </a:ln>
        </p:spPr>
        <p:txBody>
          <a:bodyPr wrap="none">
            <a:spAutoFit/>
          </a:bodyPr>
          <a:lstStyle/>
          <a:p>
            <a:pPr defTabSz="914400"/>
            <a:r>
              <a:rPr lang="es-MX" sz="3400" b="1" dirty="0">
                <a:solidFill>
                  <a:srgbClr val="A34B73"/>
                </a:solidFill>
                <a:latin typeface="+mj-lt"/>
              </a:rPr>
              <a:t>¿Qué  se ha dicho sobre esta virtud?</a:t>
            </a:r>
          </a:p>
        </p:txBody>
      </p:sp>
      <p:sp>
        <p:nvSpPr>
          <p:cNvPr id="2" name="Rectangle 1"/>
          <p:cNvSpPr/>
          <p:nvPr/>
        </p:nvSpPr>
        <p:spPr>
          <a:xfrm>
            <a:off x="1035424" y="4820255"/>
            <a:ext cx="8108576" cy="2123658"/>
          </a:xfrm>
          <a:prstGeom prst="rect">
            <a:avLst/>
          </a:prstGeom>
        </p:spPr>
        <p:txBody>
          <a:bodyPr wrap="square">
            <a:spAutoFit/>
          </a:bodyPr>
          <a:lstStyle/>
          <a:p>
            <a:pPr algn="ctr"/>
            <a:r>
              <a:rPr lang="es-ES" sz="2400" i="1" dirty="0">
                <a:solidFill>
                  <a:schemeClr val="bg2">
                    <a:lumMod val="50000"/>
                  </a:schemeClr>
                </a:solidFill>
                <a:latin typeface="+mn-lt"/>
              </a:rPr>
              <a:t>Todo os es posible con la gracia de Dios. Acudid a Él a buscar la voluntad y la fuerza para hacer aquello para lo que Él os llama. Nunca abandona a quien le busca.</a:t>
            </a:r>
          </a:p>
          <a:p>
            <a:pPr algn="ctr"/>
            <a:r>
              <a:rPr lang="es-ES" sz="2400" i="1" dirty="0">
                <a:solidFill>
                  <a:schemeClr val="bg2">
                    <a:lumMod val="50000"/>
                  </a:schemeClr>
                </a:solidFill>
                <a:latin typeface="+mn-lt"/>
              </a:rPr>
              <a:t> </a:t>
            </a:r>
            <a:r>
              <a:rPr lang="es-ES" dirty="0">
                <a:solidFill>
                  <a:schemeClr val="bg2">
                    <a:lumMod val="50000"/>
                  </a:schemeClr>
                </a:solidFill>
                <a:latin typeface="+mn-lt"/>
              </a:rPr>
              <a:t>(</a:t>
            </a:r>
            <a:r>
              <a:rPr lang="es-ES" dirty="0" err="1">
                <a:solidFill>
                  <a:schemeClr val="bg2">
                    <a:lumMod val="50000"/>
                  </a:schemeClr>
                </a:solidFill>
                <a:latin typeface="+mn-lt"/>
              </a:rPr>
              <a:t>Card</a:t>
            </a:r>
            <a:r>
              <a:rPr lang="es-ES" dirty="0">
                <a:solidFill>
                  <a:schemeClr val="bg2">
                    <a:lumMod val="50000"/>
                  </a:schemeClr>
                </a:solidFill>
                <a:latin typeface="+mn-lt"/>
              </a:rPr>
              <a:t>. J. H. NEWMAN. </a:t>
            </a:r>
            <a:r>
              <a:rPr lang="es-ES" i="1" dirty="0">
                <a:solidFill>
                  <a:schemeClr val="bg2">
                    <a:lumMod val="50000"/>
                  </a:schemeClr>
                </a:solidFill>
                <a:latin typeface="+mn-lt"/>
              </a:rPr>
              <a:t>Sermón para el Domingo de Sexagésima: llamadas de la gracia</a:t>
            </a:r>
            <a:r>
              <a:rPr lang="es-ES" dirty="0">
                <a:solidFill>
                  <a:schemeClr val="bg2">
                    <a:lumMod val="50000"/>
                  </a:schemeClr>
                </a:solidFill>
                <a:latin typeface="+mn-lt"/>
              </a:rPr>
              <a:t>).</a:t>
            </a:r>
            <a:endParaRPr lang="es-MX" dirty="0">
              <a:solidFill>
                <a:schemeClr val="bg2">
                  <a:lumMod val="50000"/>
                </a:schemeClr>
              </a:solidFill>
              <a:latin typeface="+mn-lt"/>
            </a:endParaRPr>
          </a:p>
          <a:p>
            <a:pPr algn="ctr"/>
            <a:r>
              <a:rPr lang="es-ES" dirty="0">
                <a:solidFill>
                  <a:schemeClr val="bg2">
                    <a:lumMod val="50000"/>
                  </a:schemeClr>
                </a:solidFill>
                <a:latin typeface="+mn-lt"/>
              </a:rPr>
              <a:t> </a:t>
            </a:r>
            <a:endParaRPr lang="es-MX" dirty="0">
              <a:solidFill>
                <a:schemeClr val="bg2">
                  <a:lumMod val="50000"/>
                </a:schemeClr>
              </a:solidFill>
              <a:latin typeface="+mn-lt"/>
            </a:endParaRPr>
          </a:p>
        </p:txBody>
      </p:sp>
      <p:sp>
        <p:nvSpPr>
          <p:cNvPr id="3" name="Rectangle 2"/>
          <p:cNvSpPr/>
          <p:nvPr/>
        </p:nvSpPr>
        <p:spPr>
          <a:xfrm>
            <a:off x="1084640" y="1325244"/>
            <a:ext cx="3286192" cy="2954655"/>
          </a:xfrm>
          <a:prstGeom prst="rect">
            <a:avLst/>
          </a:prstGeom>
        </p:spPr>
        <p:txBody>
          <a:bodyPr wrap="square">
            <a:spAutoFit/>
          </a:bodyPr>
          <a:lstStyle/>
          <a:p>
            <a:pPr algn="ctr"/>
            <a:r>
              <a:rPr lang="es-ES" sz="2400" i="1" dirty="0">
                <a:solidFill>
                  <a:schemeClr val="bg2">
                    <a:lumMod val="50000"/>
                  </a:schemeClr>
                </a:solidFill>
                <a:latin typeface="+mn-lt"/>
              </a:rPr>
              <a:t>Jamás llegaremos a comprender el grado de gloria que nos proporcionará en el cielo cada acción buena, si la realizamos solamente por Dios. </a:t>
            </a:r>
            <a:r>
              <a:rPr lang="es-ES" dirty="0">
                <a:solidFill>
                  <a:schemeClr val="bg2">
                    <a:lumMod val="50000"/>
                  </a:schemeClr>
                </a:solidFill>
                <a:latin typeface="+mn-lt"/>
              </a:rPr>
              <a:t>(SANTO CURA DE ARS, </a:t>
            </a:r>
            <a:r>
              <a:rPr lang="es-ES" i="1" dirty="0">
                <a:solidFill>
                  <a:schemeClr val="bg2">
                    <a:lumMod val="50000"/>
                  </a:schemeClr>
                </a:solidFill>
                <a:latin typeface="+mn-lt"/>
              </a:rPr>
              <a:t>Sermón sobre la esperanza</a:t>
            </a:r>
            <a:r>
              <a:rPr lang="es-ES" dirty="0">
                <a:solidFill>
                  <a:schemeClr val="bg2">
                    <a:lumMod val="50000"/>
                  </a:schemeClr>
                </a:solidFill>
                <a:latin typeface="+mn-lt"/>
              </a:rPr>
              <a:t>)</a:t>
            </a:r>
            <a:endParaRPr lang="es-MX" dirty="0">
              <a:solidFill>
                <a:schemeClr val="bg2">
                  <a:lumMod val="50000"/>
                </a:schemeClr>
              </a:solidFill>
              <a:latin typeface="+mn-lt"/>
            </a:endParaRPr>
          </a:p>
        </p:txBody>
      </p:sp>
      <p:pic>
        <p:nvPicPr>
          <p:cNvPr id="1026" name="Picture 2" descr="Resultado de imagen para frases bondad">
            <a:extLst>
              <a:ext uri="{FF2B5EF4-FFF2-40B4-BE49-F238E27FC236}">
                <a16:creationId xmlns:a16="http://schemas.microsoft.com/office/drawing/2014/main" xmlns="" id="{21AB2ABE-247F-4669-B32F-09626A4EB45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0" y="1391163"/>
            <a:ext cx="4156910" cy="277127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1314194" y="30419"/>
            <a:ext cx="5431536" cy="707886"/>
          </a:xfrm>
          <a:prstGeom prst="rect">
            <a:avLst/>
          </a:prstGeom>
          <a:noFill/>
          <a:ln w="9525">
            <a:noFill/>
            <a:miter lim="800000"/>
            <a:headEnd/>
            <a:tailEnd/>
          </a:ln>
        </p:spPr>
        <p:txBody>
          <a:bodyPr wrap="square">
            <a:spAutoFit/>
          </a:bodyPr>
          <a:lstStyle/>
          <a:p>
            <a:pPr defTabSz="914400"/>
            <a:r>
              <a:rPr lang="es-MX" sz="4000" b="1" dirty="0">
                <a:solidFill>
                  <a:schemeClr val="bg2">
                    <a:lumMod val="50000"/>
                  </a:schemeClr>
                </a:solidFill>
                <a:latin typeface="+mj-lt"/>
              </a:rPr>
              <a:t>¿Qué  dice el Papa?</a:t>
            </a:r>
          </a:p>
        </p:txBody>
      </p:sp>
      <p:sp>
        <p:nvSpPr>
          <p:cNvPr id="3" name="Rectangle 2"/>
          <p:cNvSpPr/>
          <p:nvPr/>
        </p:nvSpPr>
        <p:spPr>
          <a:xfrm>
            <a:off x="1067357" y="1554480"/>
            <a:ext cx="3392909" cy="2616101"/>
          </a:xfrm>
          <a:prstGeom prst="rect">
            <a:avLst/>
          </a:prstGeom>
        </p:spPr>
        <p:txBody>
          <a:bodyPr wrap="square">
            <a:spAutoFit/>
          </a:bodyPr>
          <a:lstStyle/>
          <a:p>
            <a:pPr algn="ctr"/>
            <a:r>
              <a:rPr lang="es-MX" sz="2400" i="1" dirty="0">
                <a:solidFill>
                  <a:schemeClr val="bg2">
                    <a:lumMod val="50000"/>
                  </a:schemeClr>
                </a:solidFill>
                <a:latin typeface="+mn-lt"/>
              </a:rPr>
              <a:t>La fe en el Dios bueno se convierte en bondad, la fe en Cristo Crucificado se convierte en fuerza para amar hasta el final y hasta a los enemigos</a:t>
            </a:r>
            <a:r>
              <a:rPr lang="es-MX" sz="2400" dirty="0">
                <a:solidFill>
                  <a:schemeClr val="bg2">
                    <a:lumMod val="50000"/>
                  </a:schemeClr>
                </a:solidFill>
                <a:latin typeface="+mn-lt"/>
              </a:rPr>
              <a:t>. </a:t>
            </a:r>
          </a:p>
          <a:p>
            <a:pPr algn="ctr"/>
            <a:r>
              <a:rPr lang="es-MX" sz="2000" dirty="0">
                <a:solidFill>
                  <a:schemeClr val="bg2">
                    <a:lumMod val="50000"/>
                  </a:schemeClr>
                </a:solidFill>
                <a:latin typeface="+mn-lt"/>
              </a:rPr>
              <a:t>(6 de diciembre de 2013)</a:t>
            </a:r>
          </a:p>
        </p:txBody>
      </p:sp>
      <p:sp>
        <p:nvSpPr>
          <p:cNvPr id="4" name="Rectangle 3"/>
          <p:cNvSpPr/>
          <p:nvPr/>
        </p:nvSpPr>
        <p:spPr>
          <a:xfrm>
            <a:off x="798325" y="4854655"/>
            <a:ext cx="8345675" cy="1508105"/>
          </a:xfrm>
          <a:prstGeom prst="rect">
            <a:avLst/>
          </a:prstGeom>
        </p:spPr>
        <p:txBody>
          <a:bodyPr wrap="square">
            <a:spAutoFit/>
          </a:bodyPr>
          <a:lstStyle/>
          <a:p>
            <a:pPr algn="ctr"/>
            <a:r>
              <a:rPr lang="es-MX" sz="2400" i="1" dirty="0">
                <a:solidFill>
                  <a:schemeClr val="bg2">
                    <a:lumMod val="50000"/>
                  </a:schemeClr>
                </a:solidFill>
                <a:latin typeface="+mn-lt"/>
              </a:rPr>
              <a:t>Es Espíritu Santo nos impulsa a abrir las puertas para salir, para anunciar y dar testimonio de la bondad del Evangelio, para comunicar el gozo de la fe, del encuentro con Cristo. </a:t>
            </a:r>
          </a:p>
          <a:p>
            <a:pPr algn="ctr"/>
            <a:r>
              <a:rPr lang="es-MX" sz="2000" dirty="0">
                <a:solidFill>
                  <a:schemeClr val="bg2">
                    <a:lumMod val="50000"/>
                  </a:schemeClr>
                </a:solidFill>
                <a:latin typeface="+mn-lt"/>
              </a:rPr>
              <a:t>(19 de mayo de 2013)</a:t>
            </a:r>
          </a:p>
        </p:txBody>
      </p:sp>
      <p:pic>
        <p:nvPicPr>
          <p:cNvPr id="7170" name="Picture 2" descr="http://hagaseestar.files.wordpress.com/2013/07/bondad-y-ternura-papa-francisco.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460266" y="1554480"/>
            <a:ext cx="4570928" cy="2484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1709928" y="1657"/>
            <a:ext cx="5040354" cy="769441"/>
          </a:xfrm>
          <a:prstGeom prst="rect">
            <a:avLst/>
          </a:prstGeom>
          <a:noFill/>
          <a:ln w="9525">
            <a:noFill/>
            <a:miter lim="800000"/>
            <a:headEnd/>
            <a:tailEnd/>
          </a:ln>
        </p:spPr>
        <p:txBody>
          <a:bodyPr wrap="none">
            <a:spAutoFit/>
          </a:bodyPr>
          <a:lstStyle/>
          <a:p>
            <a:pPr defTabSz="914400"/>
            <a:r>
              <a:rPr lang="es-MX" sz="4400" b="1" dirty="0">
                <a:solidFill>
                  <a:schemeClr val="bg2">
                    <a:lumMod val="50000"/>
                  </a:schemeClr>
                </a:solidFill>
                <a:latin typeface="+mj-lt"/>
              </a:rPr>
              <a:t>¿Qué sugiere CEFAS?</a:t>
            </a:r>
          </a:p>
        </p:txBody>
      </p:sp>
      <p:sp>
        <p:nvSpPr>
          <p:cNvPr id="2" name="Rectangle 1"/>
          <p:cNvSpPr/>
          <p:nvPr/>
        </p:nvSpPr>
        <p:spPr>
          <a:xfrm>
            <a:off x="962148" y="4934552"/>
            <a:ext cx="8135470" cy="1692771"/>
          </a:xfrm>
          <a:prstGeom prst="rect">
            <a:avLst/>
          </a:prstGeom>
        </p:spPr>
        <p:txBody>
          <a:bodyPr wrap="square">
            <a:spAutoFit/>
          </a:bodyPr>
          <a:lstStyle/>
          <a:p>
            <a:pPr algn="ctr">
              <a:buClr>
                <a:srgbClr val="C00000"/>
              </a:buClr>
            </a:pPr>
            <a:r>
              <a:rPr lang="es-ES" sz="2600" dirty="0">
                <a:solidFill>
                  <a:schemeClr val="bg2">
                    <a:lumMod val="50000"/>
                  </a:schemeClr>
                </a:solidFill>
                <a:latin typeface="+mn-lt"/>
                <a:cs typeface="Arial" charset="0"/>
              </a:rPr>
              <a:t>El corazón es la verdadera fuente de las intenciones y acciones, por eso es preciso </a:t>
            </a:r>
            <a:r>
              <a:rPr lang="es-ES" sz="2600" b="1" dirty="0">
                <a:solidFill>
                  <a:schemeClr val="bg2">
                    <a:lumMod val="50000"/>
                  </a:schemeClr>
                </a:solidFill>
                <a:latin typeface="+mn-lt"/>
                <a:cs typeface="Arial" charset="0"/>
              </a:rPr>
              <a:t>cultivar la bondad de corazón para poder pensar, hablar y hacer siempre el bien a los demás.</a:t>
            </a:r>
            <a:r>
              <a:rPr lang="es-ES" sz="2600" dirty="0">
                <a:solidFill>
                  <a:schemeClr val="bg2">
                    <a:lumMod val="50000"/>
                  </a:schemeClr>
                </a:solidFill>
                <a:latin typeface="+mn-lt"/>
                <a:cs typeface="Times New Roman" pitchFamily="18" charset="0"/>
              </a:rPr>
              <a:t> </a:t>
            </a:r>
          </a:p>
        </p:txBody>
      </p:sp>
      <p:pic>
        <p:nvPicPr>
          <p:cNvPr id="8" name="Picture 1" descr="C:\Users\USER\OneDrive - MRC\CEFAS\CEFAS archivos\Org y prog\comunidades\Fotos 2019\Marina junio 2019\WhatsApp Image 2019-06-12 at 10.41.30 AM.jpeg"/>
          <p:cNvPicPr>
            <a:picLocks noChangeAspect="1" noChangeArrowheads="1"/>
          </p:cNvPicPr>
          <p:nvPr/>
        </p:nvPicPr>
        <p:blipFill rotWithShape="1">
          <a:blip r:embed="rId3" cstate="email"/>
          <a:srcRect t="19060"/>
          <a:stretch/>
        </p:blipFill>
        <p:spPr bwMode="auto">
          <a:xfrm>
            <a:off x="2229125" y="1251822"/>
            <a:ext cx="5601517" cy="340038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158" y="699203"/>
            <a:ext cx="8444753" cy="6724918"/>
          </a:xfrm>
          <a:prstGeom prst="rect">
            <a:avLst/>
          </a:prstGeom>
        </p:spPr>
        <p:txBody>
          <a:bodyPr wrap="square">
            <a:spAutoFit/>
          </a:bodyPr>
          <a:lstStyle/>
          <a:p>
            <a:pPr algn="ctr"/>
            <a:r>
              <a:rPr lang="es-MX" altLang="es-MX" sz="2800" b="1" dirty="0">
                <a:solidFill>
                  <a:schemeClr val="bg2">
                    <a:lumMod val="50000"/>
                  </a:schemeClr>
                </a:solidFill>
                <a:latin typeface="+mn-lt"/>
              </a:rPr>
              <a:t>Practica, consciente y continuamente, actos de bondad.</a:t>
            </a:r>
          </a:p>
          <a:p>
            <a:pPr marL="342900" indent="-342900" eaLnBrk="1" hangingPunct="1">
              <a:buAutoNum type="arabicPeriod"/>
            </a:pPr>
            <a:endParaRPr lang="es-MX" altLang="es-MX" sz="1200" dirty="0"/>
          </a:p>
          <a:p>
            <a:pPr eaLnBrk="1" hangingPunct="1"/>
            <a:endParaRPr lang="es-MX" altLang="es-MX" sz="300" dirty="0"/>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Pon en todo lo que hagas mucho amor. </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Alégrate de los éxitos de los demás, como si fueran propios. </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Convive con los demás, buscando servir, más que ser servido.</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Da las gracias, busca grandes metas, sé desprendido, amable, respetuoso, abnegado, generoso, humilde, solidario, tolerante.</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Escucha con atención, dialoga, no te impongas. </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Alivia la incomodidad de los demás.</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Haz sentir importante a las personas con las que tratas. </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marL="342900" indent="-342900" eaLnBrk="1" hangingPunct="1">
              <a:buClr>
                <a:srgbClr val="7030A0"/>
              </a:buClr>
              <a:buFont typeface="Wingdings" panose="05000000000000000000" pitchFamily="2" charset="2"/>
              <a:buChar char="ü"/>
            </a:pPr>
            <a:r>
              <a:rPr lang="es-MX" altLang="es-MX" sz="2400" dirty="0">
                <a:solidFill>
                  <a:schemeClr val="bg2">
                    <a:lumMod val="50000"/>
                  </a:schemeClr>
                </a:solidFill>
                <a:latin typeface="+mn-lt"/>
              </a:rPr>
              <a:t>Sé bondadoso con la naturaleza: no molestes a los animales, preserva y cuida las plantas, el agua y otros recursos naturales.</a:t>
            </a:r>
          </a:p>
          <a:p>
            <a:pPr marL="342900" indent="-342900" eaLnBrk="1" hangingPunct="1">
              <a:buClr>
                <a:srgbClr val="7030A0"/>
              </a:buClr>
              <a:buFont typeface="Wingdings" panose="05000000000000000000" pitchFamily="2" charset="2"/>
              <a:buChar char="ü"/>
            </a:pPr>
            <a:endParaRPr lang="es-MX" altLang="es-MX" sz="800" dirty="0">
              <a:solidFill>
                <a:schemeClr val="bg2">
                  <a:lumMod val="50000"/>
                </a:schemeClr>
              </a:solidFill>
              <a:latin typeface="+mn-lt"/>
            </a:endParaRPr>
          </a:p>
          <a:p>
            <a:pPr algn="ctr" eaLnBrk="1" hangingPunct="1">
              <a:buClr>
                <a:srgbClr val="7030A0"/>
              </a:buClr>
            </a:pPr>
            <a:r>
              <a:rPr lang="es-MX" altLang="es-MX" sz="2400" b="1" dirty="0">
                <a:solidFill>
                  <a:schemeClr val="bg2">
                    <a:lumMod val="50000"/>
                  </a:schemeClr>
                </a:solidFill>
                <a:latin typeface="+mn-lt"/>
              </a:rPr>
              <a:t>Comparte tu experiencia en CEFAS, </a:t>
            </a:r>
          </a:p>
          <a:p>
            <a:pPr algn="ctr" eaLnBrk="1" hangingPunct="1">
              <a:buClr>
                <a:srgbClr val="7030A0"/>
              </a:buClr>
            </a:pPr>
            <a:r>
              <a:rPr lang="es-MX" altLang="es-MX" sz="2400" b="1" dirty="0">
                <a:solidFill>
                  <a:schemeClr val="bg2">
                    <a:lumMod val="50000"/>
                  </a:schemeClr>
                </a:solidFill>
                <a:latin typeface="+mn-lt"/>
              </a:rPr>
              <a:t>¡promueve una nueva comunidad!</a:t>
            </a:r>
          </a:p>
          <a:p>
            <a:pPr eaLnBrk="1" hangingPunct="1"/>
            <a:endParaRPr lang="es-ES" altLang="es-MX" dirty="0"/>
          </a:p>
          <a:p>
            <a:pPr eaLnBrk="1" hangingPunct="1"/>
            <a:endParaRPr lang="es-MX" altLang="es-MX" dirty="0"/>
          </a:p>
        </p:txBody>
      </p:sp>
      <p:sp>
        <p:nvSpPr>
          <p:cNvPr id="5" name="Rectangle 4"/>
          <p:cNvSpPr>
            <a:spLocks noChangeArrowheads="1"/>
          </p:cNvSpPr>
          <p:nvPr/>
        </p:nvSpPr>
        <p:spPr bwMode="auto">
          <a:xfrm>
            <a:off x="1955006" y="9972"/>
            <a:ext cx="5040354" cy="769441"/>
          </a:xfrm>
          <a:prstGeom prst="rect">
            <a:avLst/>
          </a:prstGeom>
          <a:noFill/>
          <a:ln w="9525">
            <a:noFill/>
            <a:miter lim="800000"/>
            <a:headEnd/>
            <a:tailEnd/>
          </a:ln>
        </p:spPr>
        <p:txBody>
          <a:bodyPr wrap="none">
            <a:spAutoFit/>
          </a:bodyPr>
          <a:lstStyle/>
          <a:p>
            <a:pPr defTabSz="914400"/>
            <a:r>
              <a:rPr lang="es-MX" sz="4400" b="1" dirty="0">
                <a:solidFill>
                  <a:schemeClr val="bg2">
                    <a:lumMod val="50000"/>
                  </a:schemeClr>
                </a:solidFill>
                <a:latin typeface="+mj-lt"/>
              </a:rPr>
              <a:t>¿Qué sugiere CEFAS?</a:t>
            </a:r>
          </a:p>
        </p:txBody>
      </p:sp>
    </p:spTree>
    <p:extLst>
      <p:ext uri="{BB962C8B-B14F-4D97-AF65-F5344CB8AC3E}">
        <p14:creationId xmlns:p14="http://schemas.microsoft.com/office/powerpoint/2010/main" xmlns="" val="104073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953643" y="110222"/>
            <a:ext cx="6486969" cy="646331"/>
          </a:xfrm>
          <a:prstGeom prst="rect">
            <a:avLst/>
          </a:prstGeom>
          <a:noFill/>
          <a:ln w="9525">
            <a:noFill/>
            <a:miter lim="800000"/>
            <a:headEnd/>
            <a:tailEnd/>
          </a:ln>
        </p:spPr>
        <p:txBody>
          <a:bodyPr wrap="none">
            <a:spAutoFit/>
          </a:bodyPr>
          <a:lstStyle/>
          <a:p>
            <a:pPr defTabSz="914400"/>
            <a:r>
              <a:rPr lang="es-MX" sz="3600" b="1" dirty="0">
                <a:solidFill>
                  <a:srgbClr val="A34B73"/>
                </a:solidFill>
                <a:latin typeface="+mj-lt"/>
              </a:rPr>
              <a:t>Siempre ayuda hacer un balance</a:t>
            </a:r>
            <a:r>
              <a:rPr lang="es-MX" sz="2800" b="1" dirty="0">
                <a:solidFill>
                  <a:srgbClr val="A34B73"/>
                </a:solidFill>
                <a:latin typeface="+mj-lt"/>
              </a:rPr>
              <a:t>.</a:t>
            </a:r>
          </a:p>
        </p:txBody>
      </p:sp>
      <p:pic>
        <p:nvPicPr>
          <p:cNvPr id="13314" name="Picture 2" descr="http://intranet.usat.edu.pe/usat/acreditacion/files/2012/11/checklist.jp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5884172" y="988542"/>
            <a:ext cx="2858775" cy="123591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953643" y="1024128"/>
            <a:ext cx="5136776" cy="1200329"/>
          </a:xfrm>
          <a:prstGeom prst="rect">
            <a:avLst/>
          </a:prstGeom>
        </p:spPr>
        <p:txBody>
          <a:bodyPr wrap="square">
            <a:spAutoFit/>
          </a:bodyPr>
          <a:lstStyle/>
          <a:p>
            <a:pPr>
              <a:buClr>
                <a:srgbClr val="7030A0"/>
              </a:buClr>
              <a:buFont typeface="Wingdings" pitchFamily="2" charset="2"/>
              <a:buChar char="§"/>
            </a:pPr>
            <a:r>
              <a:rPr lang="es-ES" sz="2400" dirty="0">
                <a:solidFill>
                  <a:schemeClr val="bg2">
                    <a:lumMod val="50000"/>
                  </a:schemeClr>
                </a:solidFill>
                <a:latin typeface="Calibri" pitchFamily="34" charset="0"/>
              </a:rPr>
              <a:t> ¿Soy interesado, egoísta, no me importan los demás? ¿Mi tendencia es desconfiar y criticar a los demás?</a:t>
            </a:r>
          </a:p>
        </p:txBody>
      </p:sp>
      <p:sp>
        <p:nvSpPr>
          <p:cNvPr id="3" name="Rectangle 2"/>
          <p:cNvSpPr/>
          <p:nvPr/>
        </p:nvSpPr>
        <p:spPr>
          <a:xfrm>
            <a:off x="953643" y="2662518"/>
            <a:ext cx="8041341" cy="3785652"/>
          </a:xfrm>
          <a:prstGeom prst="rect">
            <a:avLst/>
          </a:prstGeom>
        </p:spPr>
        <p:txBody>
          <a:bodyPr wrap="square">
            <a:spAutoFit/>
          </a:bodyPr>
          <a:lstStyle/>
          <a:p>
            <a:pPr>
              <a:buClr>
                <a:srgbClr val="7030A0"/>
              </a:buClr>
              <a:buFont typeface="Wingdings" pitchFamily="2" charset="2"/>
              <a:buChar char="§"/>
            </a:pPr>
            <a:r>
              <a:rPr lang="es-ES" sz="2400" dirty="0">
                <a:latin typeface="Times New Roman" pitchFamily="18" charset="0"/>
                <a:cs typeface="Times New Roman" pitchFamily="18" charset="0"/>
              </a:rPr>
              <a:t> </a:t>
            </a:r>
            <a:r>
              <a:rPr lang="es-ES" sz="2400" dirty="0">
                <a:solidFill>
                  <a:schemeClr val="bg2">
                    <a:lumMod val="50000"/>
                  </a:schemeClr>
                </a:solidFill>
                <a:latin typeface="+mn-lt"/>
                <a:cs typeface="Times New Roman" pitchFamily="18" charset="0"/>
              </a:rPr>
              <a:t>«</a:t>
            </a:r>
            <a:r>
              <a:rPr lang="es-ES" sz="2400" dirty="0">
                <a:solidFill>
                  <a:schemeClr val="bg2">
                    <a:lumMod val="50000"/>
                  </a:schemeClr>
                </a:solidFill>
                <a:latin typeface="+mn-lt"/>
              </a:rPr>
              <a:t>Haz bien y no mires a quien</a:t>
            </a:r>
            <a:r>
              <a:rPr lang="es-ES" sz="2400" dirty="0">
                <a:solidFill>
                  <a:schemeClr val="bg2">
                    <a:lumMod val="50000"/>
                  </a:schemeClr>
                </a:solidFill>
                <a:latin typeface="+mn-lt"/>
                <a:cs typeface="Times New Roman" pitchFamily="18" charset="0"/>
              </a:rPr>
              <a:t>». </a:t>
            </a:r>
            <a:r>
              <a:rPr lang="es-ES" sz="2400" dirty="0">
                <a:solidFill>
                  <a:schemeClr val="bg2">
                    <a:lumMod val="50000"/>
                  </a:schemeClr>
                </a:solidFill>
                <a:latin typeface="+mn-lt"/>
              </a:rPr>
              <a:t>¿Soy amable y respetuoso con los demás? Mi trato, ¿los hace sentirse acogidos?</a:t>
            </a:r>
          </a:p>
          <a:p>
            <a:pPr>
              <a:buClr>
                <a:srgbClr val="7030A0"/>
              </a:buClr>
            </a:pPr>
            <a:endParaRPr lang="es-ES" sz="2400" dirty="0">
              <a:solidFill>
                <a:schemeClr val="bg2">
                  <a:lumMod val="50000"/>
                </a:schemeClr>
              </a:solidFill>
              <a:latin typeface="+mn-lt"/>
            </a:endParaRPr>
          </a:p>
          <a:p>
            <a:pPr>
              <a:buClr>
                <a:srgbClr val="7030A0"/>
              </a:buClr>
              <a:buFont typeface="Wingdings" pitchFamily="2" charset="2"/>
              <a:buChar char="§"/>
            </a:pPr>
            <a:r>
              <a:rPr lang="es-ES" sz="2400" dirty="0">
                <a:solidFill>
                  <a:schemeClr val="bg2">
                    <a:lumMod val="50000"/>
                  </a:schemeClr>
                </a:solidFill>
                <a:latin typeface="+mn-lt"/>
              </a:rPr>
              <a:t> Bueno es dar cuando me piden; pero mejor es dar sin que me pidan.  ¿Hago el bien para que me lo agradezcan?</a:t>
            </a:r>
          </a:p>
          <a:p>
            <a:pPr>
              <a:buClr>
                <a:srgbClr val="7030A0"/>
              </a:buClr>
              <a:buFont typeface="Wingdings" pitchFamily="2" charset="2"/>
              <a:buChar char="§"/>
            </a:pPr>
            <a:endParaRPr lang="es-ES" sz="2400" dirty="0">
              <a:solidFill>
                <a:schemeClr val="bg2">
                  <a:lumMod val="50000"/>
                </a:schemeClr>
              </a:solidFill>
              <a:latin typeface="+mn-lt"/>
            </a:endParaRPr>
          </a:p>
          <a:p>
            <a:pPr>
              <a:buClr>
                <a:srgbClr val="7030A0"/>
              </a:buClr>
              <a:buFont typeface="Wingdings" pitchFamily="2" charset="2"/>
              <a:buChar char="§"/>
            </a:pPr>
            <a:r>
              <a:rPr lang="es-ES" sz="2400" dirty="0">
                <a:solidFill>
                  <a:schemeClr val="bg2">
                    <a:lumMod val="50000"/>
                  </a:schemeClr>
                </a:solidFill>
                <a:latin typeface="+mn-lt"/>
              </a:rPr>
              <a:t> ¿Reconozco y busco imitar a las personas buenas?</a:t>
            </a:r>
          </a:p>
          <a:p>
            <a:pPr>
              <a:buClr>
                <a:srgbClr val="7030A0"/>
              </a:buClr>
              <a:buFont typeface="Wingdings" pitchFamily="2" charset="2"/>
              <a:buChar char="§"/>
            </a:pPr>
            <a:endParaRPr lang="es-ES" sz="2400" dirty="0">
              <a:solidFill>
                <a:schemeClr val="bg2">
                  <a:lumMod val="50000"/>
                </a:schemeClr>
              </a:solidFill>
              <a:latin typeface="+mn-lt"/>
            </a:endParaRPr>
          </a:p>
          <a:p>
            <a:pPr>
              <a:buClr>
                <a:srgbClr val="7030A0"/>
              </a:buClr>
              <a:buFont typeface="Wingdings" pitchFamily="2" charset="2"/>
              <a:buChar char="§"/>
            </a:pPr>
            <a:r>
              <a:rPr lang="es-ES" sz="2400" dirty="0">
                <a:solidFill>
                  <a:schemeClr val="bg2">
                    <a:lumMod val="50000"/>
                  </a:schemeClr>
                </a:solidFill>
                <a:latin typeface="+mn-lt"/>
              </a:rPr>
              <a:t> La bondad es la única inversión que garantiza el 100 x 1, ¿cómo voy a incrementarla?</a:t>
            </a:r>
            <a:endParaRPr lang="es-MX" sz="2400" dirty="0">
              <a:solidFill>
                <a:schemeClr val="bg2">
                  <a:lumMod val="50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68505" y="1109148"/>
            <a:ext cx="3805831" cy="4493538"/>
          </a:xfrm>
          <a:prstGeom prst="rect">
            <a:avLst/>
          </a:prstGeom>
        </p:spPr>
        <p:txBody>
          <a:bodyPr wrap="square">
            <a:spAutoFit/>
          </a:bodyPr>
          <a:lstStyle/>
          <a:p>
            <a:pPr algn="ctr">
              <a:buClr>
                <a:schemeClr val="accent6">
                  <a:lumMod val="75000"/>
                </a:schemeClr>
              </a:buClr>
            </a:pPr>
            <a:r>
              <a:rPr lang="es-ES" sz="2600" dirty="0">
                <a:solidFill>
                  <a:schemeClr val="bg2">
                    <a:lumMod val="50000"/>
                  </a:schemeClr>
                </a:solidFill>
                <a:latin typeface="Calibri" pitchFamily="34" charset="0"/>
              </a:rPr>
              <a:t>Si no soy humilde, dueño de mis pasiones, prudente y equilibrado moralmente, y, sobre todo, </a:t>
            </a:r>
            <a:r>
              <a:rPr lang="es-ES" sz="2600" b="1" dirty="0">
                <a:solidFill>
                  <a:srgbClr val="8F2F74"/>
                </a:solidFill>
                <a:effectLst>
                  <a:outerShdw blurRad="38100" dist="38100" dir="2700000" algn="tl">
                    <a:srgbClr val="000000">
                      <a:alpha val="43137"/>
                    </a:srgbClr>
                  </a:outerShdw>
                </a:effectLst>
                <a:latin typeface="Calibri" pitchFamily="34" charset="0"/>
              </a:rPr>
              <a:t>si no amo a Dios, no puedo ser bueno</a:t>
            </a:r>
            <a:r>
              <a:rPr lang="es-ES" sz="2600" b="1" dirty="0">
                <a:solidFill>
                  <a:schemeClr val="bg2">
                    <a:lumMod val="50000"/>
                  </a:schemeClr>
                </a:solidFill>
                <a:latin typeface="Calibri" pitchFamily="34" charset="0"/>
              </a:rPr>
              <a:t>. </a:t>
            </a:r>
          </a:p>
          <a:p>
            <a:pPr>
              <a:buClr>
                <a:schemeClr val="accent6">
                  <a:lumMod val="75000"/>
                </a:schemeClr>
              </a:buClr>
            </a:pPr>
            <a:endParaRPr lang="es-ES" sz="2600" i="1" dirty="0">
              <a:solidFill>
                <a:schemeClr val="bg2">
                  <a:lumMod val="50000"/>
                </a:schemeClr>
              </a:solidFill>
              <a:latin typeface="Calibri" pitchFamily="34" charset="0"/>
            </a:endParaRPr>
          </a:p>
          <a:p>
            <a:pPr algn="ctr">
              <a:buClr>
                <a:schemeClr val="accent6">
                  <a:lumMod val="75000"/>
                </a:schemeClr>
              </a:buClr>
            </a:pPr>
            <a:r>
              <a:rPr lang="es-ES" sz="2600" i="1" dirty="0">
                <a:solidFill>
                  <a:schemeClr val="bg2">
                    <a:lumMod val="50000"/>
                  </a:schemeClr>
                </a:solidFill>
                <a:latin typeface="Calibri" pitchFamily="34" charset="0"/>
              </a:rPr>
              <a:t>Dame tu gracia, Señor, para que mis pensamientos y acciones me llevan a crecer en la bondad</a:t>
            </a:r>
            <a:r>
              <a:rPr lang="es-ES" sz="2600" dirty="0">
                <a:solidFill>
                  <a:schemeClr val="bg2">
                    <a:lumMod val="50000"/>
                  </a:schemeClr>
                </a:solidFill>
                <a:latin typeface="Calibri" pitchFamily="34" charset="0"/>
              </a:rPr>
              <a:t>.</a:t>
            </a:r>
          </a:p>
        </p:txBody>
      </p:sp>
      <p:pic>
        <p:nvPicPr>
          <p:cNvPr id="4098" name="Picture 2" descr="Resultado de imagen para oraciÃ³n"/>
          <p:cNvPicPr>
            <a:picLocks noChangeAspect="1" noChangeArrowheads="1"/>
          </p:cNvPicPr>
          <p:nvPr/>
        </p:nvPicPr>
        <p:blipFill>
          <a:blip r:embed="rId3" cstate="email"/>
          <a:srcRect/>
          <a:stretch>
            <a:fillRect/>
          </a:stretch>
        </p:blipFill>
        <p:spPr bwMode="auto">
          <a:xfrm>
            <a:off x="5219259" y="1915917"/>
            <a:ext cx="3613845" cy="2880000"/>
          </a:xfrm>
          <a:prstGeom prst="rect">
            <a:avLst/>
          </a:prstGeom>
          <a:noFill/>
        </p:spPr>
      </p:pic>
    </p:spTree>
    <p:extLst>
      <p:ext uri="{BB962C8B-B14F-4D97-AF65-F5344CB8AC3E}">
        <p14:creationId xmlns:p14="http://schemas.microsoft.com/office/powerpoint/2010/main" xmlns="" val="84468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9110" y="1413097"/>
            <a:ext cx="8565777" cy="830997"/>
          </a:xfrm>
          <a:prstGeom prst="rect">
            <a:avLst/>
          </a:prstGeom>
        </p:spPr>
        <p:txBody>
          <a:bodyPr wrap="square">
            <a:spAutoFit/>
          </a:bodyPr>
          <a:lstStyle/>
          <a:p>
            <a:pPr marL="421200" indent="0" algn="ctr">
              <a:buSzPct val="71000"/>
              <a:buNone/>
            </a:pPr>
            <a:r>
              <a:rPr lang="es-ES_tradnl" sz="2400" i="1" dirty="0">
                <a:latin typeface="+mn-lt"/>
              </a:rPr>
              <a:t>.</a:t>
            </a:r>
          </a:p>
          <a:p>
            <a:pPr marL="421200" indent="0">
              <a:buSzPct val="71000"/>
              <a:buNone/>
            </a:pPr>
            <a:endParaRPr lang="es-ES_tradnl" sz="2400" dirty="0">
              <a:latin typeface="+mn-lt"/>
            </a:endParaRPr>
          </a:p>
        </p:txBody>
      </p:sp>
      <p:sp>
        <p:nvSpPr>
          <p:cNvPr id="7" name="10 CuadroTexto"/>
          <p:cNvSpPr txBox="1">
            <a:spLocks noChangeArrowheads="1"/>
          </p:cNvSpPr>
          <p:nvPr/>
        </p:nvSpPr>
        <p:spPr bwMode="auto">
          <a:xfrm>
            <a:off x="998874" y="951432"/>
            <a:ext cx="7146252" cy="461665"/>
          </a:xfrm>
          <a:prstGeom prst="rect">
            <a:avLst/>
          </a:prstGeom>
          <a:noFill/>
          <a:ln w="9525">
            <a:noFill/>
            <a:miter lim="800000"/>
            <a:headEnd/>
            <a:tailEnd/>
          </a:ln>
        </p:spPr>
        <p:txBody>
          <a:bodyPr wrap="none">
            <a:spAutoFit/>
          </a:bodyPr>
          <a:lstStyle/>
          <a:p>
            <a:r>
              <a:rPr lang="es-MX" sz="2400" b="1" dirty="0">
                <a:solidFill>
                  <a:srgbClr val="8F2F74"/>
                </a:solidFill>
                <a:effectLst>
                  <a:outerShdw blurRad="38100" dist="38100" dir="2700000" algn="tl">
                    <a:srgbClr val="000000">
                      <a:alpha val="43137"/>
                    </a:srgbClr>
                  </a:outerShdw>
                </a:effectLst>
                <a:latin typeface="+mn-lt"/>
              </a:rPr>
              <a:t>Toda bondad viene de Dios, es fruto del Espíritu Santo.</a:t>
            </a:r>
          </a:p>
        </p:txBody>
      </p:sp>
      <p:sp>
        <p:nvSpPr>
          <p:cNvPr id="5" name="Rectangle 4"/>
          <p:cNvSpPr/>
          <p:nvPr/>
        </p:nvSpPr>
        <p:spPr>
          <a:xfrm>
            <a:off x="4211838" y="2725471"/>
            <a:ext cx="4297680" cy="3785652"/>
          </a:xfrm>
          <a:prstGeom prst="rect">
            <a:avLst/>
          </a:prstGeom>
        </p:spPr>
        <p:txBody>
          <a:bodyPr wrap="square">
            <a:spAutoFit/>
          </a:bodyPr>
          <a:lstStyle/>
          <a:p>
            <a:pPr algn="ctr"/>
            <a:r>
              <a:rPr lang="es-ES_tradnl" sz="2400" dirty="0">
                <a:solidFill>
                  <a:schemeClr val="bg2">
                    <a:lumMod val="50000"/>
                  </a:schemeClr>
                </a:solidFill>
                <a:latin typeface="+mn-lt"/>
              </a:rPr>
              <a:t>La bondad es una inclinación natural a hacer el bien, con una profunda comprensión de las personas y sus necesidades.</a:t>
            </a:r>
            <a:endParaRPr lang="es-MX" sz="2400" dirty="0">
              <a:solidFill>
                <a:schemeClr val="bg2">
                  <a:lumMod val="50000"/>
                </a:schemeClr>
              </a:solidFill>
              <a:latin typeface="+mn-lt"/>
            </a:endParaRPr>
          </a:p>
          <a:p>
            <a:pPr algn="ctr"/>
            <a:r>
              <a:rPr lang="es-ES_tradnl" sz="2400" dirty="0">
                <a:solidFill>
                  <a:schemeClr val="bg2">
                    <a:lumMod val="50000"/>
                  </a:schemeClr>
                </a:solidFill>
                <a:latin typeface="+mn-lt"/>
              </a:rPr>
              <a:t> </a:t>
            </a:r>
            <a:endParaRPr lang="es-MX" sz="2400" dirty="0">
              <a:solidFill>
                <a:schemeClr val="bg2">
                  <a:lumMod val="50000"/>
                </a:schemeClr>
              </a:solidFill>
              <a:latin typeface="+mn-lt"/>
            </a:endParaRPr>
          </a:p>
          <a:p>
            <a:pPr algn="ctr"/>
            <a:r>
              <a:rPr lang="es-ES_tradnl" sz="2400" dirty="0">
                <a:solidFill>
                  <a:schemeClr val="bg2">
                    <a:lumMod val="50000"/>
                  </a:schemeClr>
                </a:solidFill>
                <a:latin typeface="+mn-lt"/>
              </a:rPr>
              <a:t>Sólo Dios es la </a:t>
            </a:r>
            <a:r>
              <a:rPr lang="es-ES_tradnl" sz="2400" dirty="0">
                <a:solidFill>
                  <a:schemeClr val="bg2">
                    <a:lumMod val="50000"/>
                  </a:schemeClr>
                </a:solidFill>
                <a:latin typeface="Arial"/>
                <a:cs typeface="Arial"/>
              </a:rPr>
              <a:t>«</a:t>
            </a:r>
            <a:r>
              <a:rPr lang="es-ES_tradnl" sz="2400" dirty="0">
                <a:solidFill>
                  <a:schemeClr val="bg2">
                    <a:lumMod val="50000"/>
                  </a:schemeClr>
                </a:solidFill>
                <a:latin typeface="+mn-lt"/>
              </a:rPr>
              <a:t>bondad pura</a:t>
            </a:r>
            <a:r>
              <a:rPr lang="es-ES_tradnl" sz="2400" dirty="0">
                <a:solidFill>
                  <a:schemeClr val="bg2">
                    <a:lumMod val="50000"/>
                  </a:schemeClr>
                </a:solidFill>
                <a:latin typeface="Arial"/>
                <a:cs typeface="Arial"/>
              </a:rPr>
              <a:t>»</a:t>
            </a:r>
            <a:r>
              <a:rPr lang="es-ES_tradnl" sz="2400" dirty="0">
                <a:solidFill>
                  <a:schemeClr val="bg2">
                    <a:lumMod val="50000"/>
                  </a:schemeClr>
                </a:solidFill>
                <a:latin typeface="+mn-lt"/>
              </a:rPr>
              <a:t>, nosotros emprendemos el camino hacia la bondad y </a:t>
            </a:r>
            <a:r>
              <a:rPr lang="es-ES_tradnl" sz="2400" b="1" dirty="0">
                <a:solidFill>
                  <a:srgbClr val="8F2F74"/>
                </a:solidFill>
                <a:effectLst>
                  <a:outerShdw blurRad="38100" dist="38100" dir="2700000" algn="tl">
                    <a:srgbClr val="000000">
                      <a:alpha val="43137"/>
                    </a:srgbClr>
                  </a:outerShdw>
                </a:effectLst>
                <a:latin typeface="+mn-lt"/>
              </a:rPr>
              <a:t>es el progreso sincero, el que vale ante Dios</a:t>
            </a:r>
            <a:r>
              <a:rPr lang="es-ES_tradnl" sz="2400" dirty="0">
                <a:solidFill>
                  <a:srgbClr val="8F2F74"/>
                </a:solidFill>
                <a:latin typeface="+mn-lt"/>
              </a:rPr>
              <a:t>.</a:t>
            </a:r>
            <a:endParaRPr lang="es-MX" sz="2400" dirty="0">
              <a:solidFill>
                <a:srgbClr val="8F2F74"/>
              </a:solidFill>
              <a:latin typeface="+mn-lt"/>
            </a:endParaRPr>
          </a:p>
        </p:txBody>
      </p:sp>
      <p:sp>
        <p:nvSpPr>
          <p:cNvPr id="9" name="Rectangle 8"/>
          <p:cNvSpPr/>
          <p:nvPr/>
        </p:nvSpPr>
        <p:spPr>
          <a:xfrm>
            <a:off x="466327" y="1413097"/>
            <a:ext cx="8409219" cy="830997"/>
          </a:xfrm>
          <a:prstGeom prst="rect">
            <a:avLst/>
          </a:prstGeom>
        </p:spPr>
        <p:txBody>
          <a:bodyPr wrap="square">
            <a:spAutoFit/>
          </a:bodyPr>
          <a:lstStyle/>
          <a:p>
            <a:pPr algn="ctr" eaLnBrk="1" hangingPunct="1"/>
            <a:r>
              <a:rPr lang="es-MX" altLang="es-MX" sz="2400" dirty="0">
                <a:solidFill>
                  <a:schemeClr val="bg2">
                    <a:lumMod val="50000"/>
                  </a:schemeClr>
                </a:solidFill>
                <a:latin typeface="+mn-lt"/>
              </a:rPr>
              <a:t>No somos imagen de Dios en cuanto a lo físico, </a:t>
            </a:r>
          </a:p>
          <a:p>
            <a:pPr algn="ctr" eaLnBrk="1" hangingPunct="1"/>
            <a:r>
              <a:rPr lang="es-MX" altLang="es-MX" sz="2400" dirty="0">
                <a:solidFill>
                  <a:schemeClr val="bg2">
                    <a:lumMod val="50000"/>
                  </a:schemeClr>
                </a:solidFill>
                <a:latin typeface="+mn-lt"/>
              </a:rPr>
              <a:t>lo somos en cuanto a la bondad y a la inteligencia</a:t>
            </a:r>
            <a:r>
              <a:rPr lang="es-MX" altLang="es-MX" dirty="0">
                <a:solidFill>
                  <a:schemeClr val="bg2">
                    <a:lumMod val="50000"/>
                  </a:schemeClr>
                </a:solidFill>
              </a:rPr>
              <a:t>. </a:t>
            </a:r>
          </a:p>
        </p:txBody>
      </p:sp>
      <p:sp>
        <p:nvSpPr>
          <p:cNvPr id="12" name="Title 1"/>
          <p:cNvSpPr>
            <a:spLocks noGrp="1"/>
          </p:cNvSpPr>
          <p:nvPr>
            <p:ph type="ctrTitle"/>
          </p:nvPr>
        </p:nvSpPr>
        <p:spPr>
          <a:xfrm>
            <a:off x="871651" y="-180246"/>
            <a:ext cx="7159769" cy="956852"/>
          </a:xfrm>
        </p:spPr>
        <p:txBody>
          <a:bodyPr/>
          <a:lstStyle/>
          <a:p>
            <a:r>
              <a:rPr lang="es-MX" sz="3600" dirty="0">
                <a:solidFill>
                  <a:srgbClr val="AD4B73"/>
                </a:solidFill>
                <a:effectLst/>
                <a:latin typeface="+mj-lt"/>
                <a:cs typeface="Times New Roman" pitchFamily="18" charset="0"/>
              </a:rPr>
              <a:t>¿Qué es la </a:t>
            </a:r>
            <a:r>
              <a:rPr lang="es-MX" sz="3600" dirty="0">
                <a:solidFill>
                  <a:srgbClr val="AD4B73"/>
                </a:solidFill>
                <a:effectLst/>
                <a:cs typeface="Times New Roman" pitchFamily="18" charset="0"/>
              </a:rPr>
              <a:t>bondad de corazón</a:t>
            </a:r>
            <a:r>
              <a:rPr lang="es-MX" sz="3600" dirty="0">
                <a:solidFill>
                  <a:srgbClr val="AD4B73"/>
                </a:solidFill>
                <a:effectLst/>
                <a:latin typeface="+mj-lt"/>
                <a:cs typeface="Times New Roman" pitchFamily="18" charset="0"/>
              </a:rPr>
              <a:t>?</a:t>
            </a:r>
            <a:endParaRPr lang="es-MX" sz="3600" dirty="0">
              <a:solidFill>
                <a:srgbClr val="AD4B73"/>
              </a:solidFill>
              <a:effectLst/>
              <a:latin typeface="+mj-lt"/>
            </a:endParaRPr>
          </a:p>
        </p:txBody>
      </p:sp>
      <p:pic>
        <p:nvPicPr>
          <p:cNvPr id="33794" name="Picture 2" descr="Resultado de imagen para teresa de calcuta"/>
          <p:cNvPicPr>
            <a:picLocks noChangeAspect="1" noChangeArrowheads="1"/>
          </p:cNvPicPr>
          <p:nvPr/>
        </p:nvPicPr>
        <p:blipFill>
          <a:blip r:embed="rId3" cstate="email"/>
          <a:srcRect/>
          <a:stretch>
            <a:fillRect/>
          </a:stretch>
        </p:blipFill>
        <p:spPr bwMode="auto">
          <a:xfrm>
            <a:off x="1521079" y="2688267"/>
            <a:ext cx="2475000" cy="3600000"/>
          </a:xfrm>
          <a:prstGeom prst="rect">
            <a:avLst/>
          </a:prstGeom>
          <a:noFill/>
        </p:spPr>
      </p:pic>
    </p:spTree>
    <p:extLst>
      <p:ext uri="{BB962C8B-B14F-4D97-AF65-F5344CB8AC3E}">
        <p14:creationId xmlns:p14="http://schemas.microsoft.com/office/powerpoint/2010/main" xmlns="" val="121500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CuadroTexto"/>
          <p:cNvSpPr txBox="1">
            <a:spLocks noChangeArrowheads="1"/>
          </p:cNvSpPr>
          <p:nvPr/>
        </p:nvSpPr>
        <p:spPr bwMode="auto">
          <a:xfrm>
            <a:off x="1188350" y="2670048"/>
            <a:ext cx="2450962" cy="2492990"/>
          </a:xfrm>
          <a:prstGeom prst="rect">
            <a:avLst/>
          </a:prstGeom>
          <a:noFill/>
          <a:ln w="9525">
            <a:noFill/>
            <a:miter lim="800000"/>
            <a:headEnd/>
            <a:tailEnd/>
          </a:ln>
        </p:spPr>
        <p:txBody>
          <a:bodyPr wrap="square">
            <a:spAutoFit/>
          </a:bodyPr>
          <a:lstStyle/>
          <a:p>
            <a:pPr algn="ctr"/>
            <a:r>
              <a:rPr lang="es-ES" sz="3200" b="1" dirty="0">
                <a:solidFill>
                  <a:schemeClr val="bg2">
                    <a:lumMod val="50000"/>
                  </a:schemeClr>
                </a:solidFill>
                <a:effectLst>
                  <a:outerShdw blurRad="38100" dist="38100" dir="2700000" algn="tl">
                    <a:srgbClr val="000000">
                      <a:alpha val="43137"/>
                    </a:srgbClr>
                  </a:outerShdw>
                </a:effectLst>
                <a:latin typeface="+mn-lt"/>
              </a:rPr>
              <a:t>La bondad es la expresión natural del amor. </a:t>
            </a:r>
          </a:p>
          <a:p>
            <a:pPr algn="ctr"/>
            <a:endParaRPr lang="es-ES" sz="2800" b="1" dirty="0">
              <a:solidFill>
                <a:srgbClr val="C00000"/>
              </a:solidFill>
              <a:effectLst>
                <a:outerShdw blurRad="38100" dist="38100" dir="2700000" algn="tl">
                  <a:srgbClr val="000000">
                    <a:alpha val="43137"/>
                  </a:srgbClr>
                </a:outerShdw>
              </a:effectLst>
              <a:latin typeface="+mn-lt"/>
            </a:endParaRPr>
          </a:p>
        </p:txBody>
      </p:sp>
      <p:sp>
        <p:nvSpPr>
          <p:cNvPr id="8" name="8 CuadroTexto"/>
          <p:cNvSpPr txBox="1">
            <a:spLocks noChangeArrowheads="1"/>
          </p:cNvSpPr>
          <p:nvPr/>
        </p:nvSpPr>
        <p:spPr bwMode="auto">
          <a:xfrm>
            <a:off x="905994" y="1401754"/>
            <a:ext cx="7143750" cy="523220"/>
          </a:xfrm>
          <a:prstGeom prst="rect">
            <a:avLst/>
          </a:prstGeom>
          <a:noFill/>
          <a:ln w="9525">
            <a:noFill/>
            <a:miter lim="800000"/>
            <a:headEnd/>
            <a:tailEnd/>
          </a:ln>
        </p:spPr>
        <p:txBody>
          <a:bodyPr>
            <a:spAutoFit/>
          </a:bodyPr>
          <a:lstStyle/>
          <a:p>
            <a:pPr algn="ctr"/>
            <a:r>
              <a:rPr lang="es-ES" sz="2800" dirty="0">
                <a:solidFill>
                  <a:schemeClr val="bg2">
                    <a:lumMod val="50000"/>
                  </a:schemeClr>
                </a:solidFill>
                <a:latin typeface="+mn-lt"/>
              </a:rPr>
              <a:t>Lo contrario es la maldad, la dureza de corazón.</a:t>
            </a:r>
            <a:endParaRPr lang="es-MX" sz="2800" dirty="0">
              <a:solidFill>
                <a:schemeClr val="bg2">
                  <a:lumMod val="50000"/>
                </a:schemeClr>
              </a:solidFill>
              <a:latin typeface="+mn-lt"/>
            </a:endParaRPr>
          </a:p>
        </p:txBody>
      </p:sp>
      <p:sp>
        <p:nvSpPr>
          <p:cNvPr id="2" name="Rectangle 1"/>
          <p:cNvSpPr/>
          <p:nvPr/>
        </p:nvSpPr>
        <p:spPr>
          <a:xfrm>
            <a:off x="1496949" y="786201"/>
            <a:ext cx="6996659" cy="584775"/>
          </a:xfrm>
          <a:prstGeom prst="rect">
            <a:avLst/>
          </a:prstGeom>
        </p:spPr>
        <p:txBody>
          <a:bodyPr wrap="none">
            <a:spAutoFit/>
          </a:bodyPr>
          <a:lstStyle/>
          <a:p>
            <a:r>
              <a:rPr lang="es-MX" sz="3200" b="1" dirty="0">
                <a:solidFill>
                  <a:schemeClr val="bg2">
                    <a:lumMod val="50000"/>
                  </a:schemeClr>
                </a:solidFill>
                <a:latin typeface="+mn-lt"/>
              </a:rPr>
              <a:t>Disposición permanente a hacer el bien.</a:t>
            </a:r>
          </a:p>
        </p:txBody>
      </p:sp>
      <p:sp>
        <p:nvSpPr>
          <p:cNvPr id="3" name="Rectangle 2"/>
          <p:cNvSpPr/>
          <p:nvPr/>
        </p:nvSpPr>
        <p:spPr>
          <a:xfrm>
            <a:off x="871651" y="5750004"/>
            <a:ext cx="8178569" cy="1107996"/>
          </a:xfrm>
          <a:prstGeom prst="rect">
            <a:avLst/>
          </a:prstGeom>
        </p:spPr>
        <p:txBody>
          <a:bodyPr wrap="square">
            <a:spAutoFit/>
          </a:bodyPr>
          <a:lstStyle/>
          <a:p>
            <a:pPr algn="ctr"/>
            <a:r>
              <a:rPr lang="es-ES" sz="2200" dirty="0">
                <a:solidFill>
                  <a:schemeClr val="bg2">
                    <a:lumMod val="50000"/>
                  </a:schemeClr>
                </a:solidFill>
                <a:latin typeface="+mn-lt"/>
                <a:cs typeface="Times New Roman" pitchFamily="18" charset="0"/>
              </a:rPr>
              <a:t>«</a:t>
            </a:r>
            <a:r>
              <a:rPr lang="es-ES" sz="2200" dirty="0">
                <a:solidFill>
                  <a:schemeClr val="bg2">
                    <a:lumMod val="50000"/>
                  </a:schemeClr>
                </a:solidFill>
                <a:latin typeface="+mn-lt"/>
                <a:cs typeface="Arial" charset="0"/>
              </a:rPr>
              <a:t>El hombre bueno saca el bien del tesoro de bondad que tiene en su corazón. El malo saca el mal de maldad, porque de la abundancia del corazón habla la boca</a:t>
            </a:r>
            <a:r>
              <a:rPr lang="es-ES" sz="2200" dirty="0">
                <a:solidFill>
                  <a:schemeClr val="bg2">
                    <a:lumMod val="50000"/>
                  </a:schemeClr>
                </a:solidFill>
                <a:latin typeface="+mn-lt"/>
                <a:cs typeface="Times New Roman" pitchFamily="18" charset="0"/>
              </a:rPr>
              <a:t>» </a:t>
            </a:r>
            <a:r>
              <a:rPr lang="es-ES" sz="1600" i="1" dirty="0">
                <a:solidFill>
                  <a:schemeClr val="bg2">
                    <a:lumMod val="50000"/>
                  </a:schemeClr>
                </a:solidFill>
                <a:latin typeface="+mn-lt"/>
                <a:cs typeface="Arial" charset="0"/>
              </a:rPr>
              <a:t>(</a:t>
            </a:r>
            <a:r>
              <a:rPr lang="es-ES" sz="1600" i="1" dirty="0" err="1">
                <a:solidFill>
                  <a:schemeClr val="bg2">
                    <a:lumMod val="50000"/>
                  </a:schemeClr>
                </a:solidFill>
                <a:latin typeface="+mn-lt"/>
                <a:cs typeface="Arial" charset="0"/>
              </a:rPr>
              <a:t>Lc</a:t>
            </a:r>
            <a:r>
              <a:rPr lang="es-ES" sz="1600" dirty="0">
                <a:solidFill>
                  <a:schemeClr val="bg2">
                    <a:lumMod val="50000"/>
                  </a:schemeClr>
                </a:solidFill>
                <a:latin typeface="+mn-lt"/>
                <a:cs typeface="Arial" charset="0"/>
              </a:rPr>
              <a:t> 6, 45).</a:t>
            </a:r>
            <a:endParaRPr lang="es-ES" sz="1600" dirty="0">
              <a:solidFill>
                <a:schemeClr val="bg2">
                  <a:lumMod val="50000"/>
                </a:schemeClr>
              </a:solidFill>
              <a:latin typeface="+mn-lt"/>
            </a:endParaRPr>
          </a:p>
        </p:txBody>
      </p:sp>
      <p:sp>
        <p:nvSpPr>
          <p:cNvPr id="13" name="Title 1"/>
          <p:cNvSpPr>
            <a:spLocks noGrp="1"/>
          </p:cNvSpPr>
          <p:nvPr>
            <p:ph type="ctrTitle"/>
          </p:nvPr>
        </p:nvSpPr>
        <p:spPr>
          <a:xfrm>
            <a:off x="871651" y="-180246"/>
            <a:ext cx="7159769" cy="956852"/>
          </a:xfrm>
        </p:spPr>
        <p:txBody>
          <a:bodyPr/>
          <a:lstStyle/>
          <a:p>
            <a:r>
              <a:rPr lang="es-MX" sz="4000" dirty="0">
                <a:solidFill>
                  <a:srgbClr val="AD4B73"/>
                </a:solidFill>
                <a:effectLst/>
                <a:latin typeface="+mj-lt"/>
                <a:cs typeface="Times New Roman" pitchFamily="18" charset="0"/>
              </a:rPr>
              <a:t>¿Qué es la </a:t>
            </a:r>
            <a:r>
              <a:rPr lang="es-MX" sz="4000" dirty="0">
                <a:solidFill>
                  <a:srgbClr val="AD4B73"/>
                </a:solidFill>
                <a:effectLst/>
                <a:cs typeface="Times New Roman" pitchFamily="18" charset="0"/>
              </a:rPr>
              <a:t>bondad de corazón</a:t>
            </a:r>
            <a:r>
              <a:rPr lang="es-MX" sz="4000" dirty="0">
                <a:solidFill>
                  <a:srgbClr val="AD4B73"/>
                </a:solidFill>
                <a:effectLst/>
                <a:latin typeface="+mj-lt"/>
                <a:cs typeface="Times New Roman" pitchFamily="18" charset="0"/>
              </a:rPr>
              <a:t>?</a:t>
            </a:r>
            <a:endParaRPr lang="es-MX" sz="4000" dirty="0">
              <a:solidFill>
                <a:srgbClr val="AD4B73"/>
              </a:solidFill>
              <a:effectLst/>
              <a:latin typeface="+mj-lt"/>
            </a:endParaRPr>
          </a:p>
        </p:txBody>
      </p:sp>
      <p:pic>
        <p:nvPicPr>
          <p:cNvPr id="31745" name="Picture 1" descr="C:\Users\USER\OneDrive - MRC\CEFAS\CEFAS archivos\Org y prog\comunidades\Fotos 2019\Marina junio 2019\WhatsApp Image 2019-06-12 at 10.42.14 AM.jpeg"/>
          <p:cNvPicPr>
            <a:picLocks noChangeAspect="1" noChangeArrowheads="1"/>
          </p:cNvPicPr>
          <p:nvPr/>
        </p:nvPicPr>
        <p:blipFill>
          <a:blip r:embed="rId3" cstate="email"/>
          <a:srcRect/>
          <a:stretch>
            <a:fillRect/>
          </a:stretch>
        </p:blipFill>
        <p:spPr bwMode="auto">
          <a:xfrm>
            <a:off x="3660042" y="1924974"/>
            <a:ext cx="4833566" cy="360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2230" y="5545721"/>
            <a:ext cx="7902586" cy="954107"/>
          </a:xfrm>
          <a:prstGeom prst="rect">
            <a:avLst/>
          </a:prstGeom>
        </p:spPr>
        <p:txBody>
          <a:bodyPr wrap="square">
            <a:spAutoFit/>
          </a:bodyPr>
          <a:lstStyle/>
          <a:p>
            <a:pPr algn="ctr">
              <a:buClr>
                <a:srgbClr val="7030A0"/>
              </a:buClr>
              <a:buFont typeface="Wingdings" pitchFamily="2" charset="2"/>
              <a:buChar char="§"/>
            </a:pPr>
            <a:r>
              <a:rPr lang="es-MX" sz="2800" dirty="0">
                <a:solidFill>
                  <a:schemeClr val="bg2">
                    <a:lumMod val="50000"/>
                  </a:schemeClr>
                </a:solidFill>
                <a:latin typeface="Calibri" pitchFamily="34" charset="0"/>
              </a:rPr>
              <a:t> No es condescendiente con la injusticia o indiferente al mal.</a:t>
            </a:r>
          </a:p>
        </p:txBody>
      </p:sp>
      <p:sp>
        <p:nvSpPr>
          <p:cNvPr id="6" name="5 CuadroTexto"/>
          <p:cNvSpPr txBox="1"/>
          <p:nvPr/>
        </p:nvSpPr>
        <p:spPr>
          <a:xfrm>
            <a:off x="5102352" y="1865376"/>
            <a:ext cx="3712464" cy="2862322"/>
          </a:xfrm>
          <a:prstGeom prst="rect">
            <a:avLst/>
          </a:prstGeom>
          <a:noFill/>
        </p:spPr>
        <p:txBody>
          <a:bodyPr wrap="square" rtlCol="0">
            <a:spAutoFit/>
          </a:bodyPr>
          <a:lstStyle/>
          <a:p>
            <a:pPr>
              <a:buClr>
                <a:srgbClr val="7030A0"/>
              </a:buClr>
              <a:buFont typeface="Wingdings" pitchFamily="2" charset="2"/>
              <a:buChar char="§"/>
            </a:pPr>
            <a:r>
              <a:rPr lang="es-MX" sz="2800" dirty="0">
                <a:solidFill>
                  <a:schemeClr val="bg2">
                    <a:lumMod val="50000"/>
                  </a:schemeClr>
                </a:solidFill>
                <a:latin typeface="+mn-lt"/>
              </a:rPr>
              <a:t>Es lo contrario a los gritos, a la ira y a la violencia.</a:t>
            </a:r>
          </a:p>
          <a:p>
            <a:pPr>
              <a:buClr>
                <a:srgbClr val="7030A0"/>
              </a:buClr>
              <a:buFont typeface="Wingdings" pitchFamily="2" charset="2"/>
              <a:buChar char="§"/>
            </a:pPr>
            <a:endParaRPr lang="es-MX" sz="1200" dirty="0">
              <a:solidFill>
                <a:schemeClr val="bg2">
                  <a:lumMod val="50000"/>
                </a:schemeClr>
              </a:solidFill>
              <a:latin typeface="+mn-lt"/>
            </a:endParaRPr>
          </a:p>
          <a:p>
            <a:pPr>
              <a:buClr>
                <a:srgbClr val="7030A0"/>
              </a:buClr>
              <a:buFont typeface="Wingdings" pitchFamily="2" charset="2"/>
              <a:buChar char="§"/>
            </a:pPr>
            <a:r>
              <a:rPr lang="es-MX" sz="2800" dirty="0">
                <a:solidFill>
                  <a:schemeClr val="bg2">
                    <a:lumMod val="50000"/>
                  </a:schemeClr>
                </a:solidFill>
                <a:latin typeface="+mn-lt"/>
              </a:rPr>
              <a:t>Se aprende  y se trasmite sin necesidad de palabras.</a:t>
            </a:r>
          </a:p>
        </p:txBody>
      </p:sp>
      <p:pic>
        <p:nvPicPr>
          <p:cNvPr id="29697" name="Picture 1" descr="C:\Users\USER\OneDrive - MRC\CEFAS\CEFAS archivos\Org y prog\comunidades\Fotos 2019\Encuentros CEFAS junio 2019\Encuentro Sta. Catarina, Lalis junio 6 de 2019\Encuentro Sta. Catarina Lalis 5 junio 2019  (2).jpeg"/>
          <p:cNvPicPr>
            <a:picLocks noChangeAspect="1" noChangeArrowheads="1"/>
          </p:cNvPicPr>
          <p:nvPr/>
        </p:nvPicPr>
        <p:blipFill>
          <a:blip r:embed="rId3" cstate="email"/>
          <a:srcRect/>
          <a:stretch>
            <a:fillRect/>
          </a:stretch>
        </p:blipFill>
        <p:spPr bwMode="auto">
          <a:xfrm>
            <a:off x="1219200" y="845312"/>
            <a:ext cx="3378432" cy="4504576"/>
          </a:xfrm>
          <a:prstGeom prst="rect">
            <a:avLst/>
          </a:prstGeom>
          <a:noFill/>
        </p:spPr>
      </p:pic>
      <p:sp>
        <p:nvSpPr>
          <p:cNvPr id="5" name="Title 1"/>
          <p:cNvSpPr>
            <a:spLocks noGrp="1"/>
          </p:cNvSpPr>
          <p:nvPr>
            <p:ph type="ctrTitle"/>
          </p:nvPr>
        </p:nvSpPr>
        <p:spPr>
          <a:xfrm>
            <a:off x="871651" y="-180246"/>
            <a:ext cx="7159769" cy="956852"/>
          </a:xfrm>
        </p:spPr>
        <p:txBody>
          <a:bodyPr/>
          <a:lstStyle/>
          <a:p>
            <a:r>
              <a:rPr lang="es-MX" sz="4000" b="0" dirty="0">
                <a:solidFill>
                  <a:srgbClr val="AD4B73"/>
                </a:solidFill>
                <a:effectLst/>
                <a:latin typeface="+mj-lt"/>
                <a:cs typeface="Times New Roman" pitchFamily="18" charset="0"/>
              </a:rPr>
              <a:t>Bondad </a:t>
            </a:r>
            <a:r>
              <a:rPr lang="es-MX" sz="4000" b="0" dirty="0">
                <a:solidFill>
                  <a:srgbClr val="AD4B73"/>
                </a:solidFill>
                <a:effectLst/>
                <a:cs typeface="Times New Roman" pitchFamily="18" charset="0"/>
              </a:rPr>
              <a:t>de corazón</a:t>
            </a:r>
            <a:endParaRPr lang="es-MX" sz="4000" b="0" dirty="0">
              <a:solidFill>
                <a:srgbClr val="AD4B73"/>
              </a:solidFill>
              <a:effectLst/>
              <a:latin typeface="+mj-lt"/>
            </a:endParaRPr>
          </a:p>
        </p:txBody>
      </p:sp>
    </p:spTree>
    <p:extLst>
      <p:ext uri="{BB962C8B-B14F-4D97-AF65-F5344CB8AC3E}">
        <p14:creationId xmlns:p14="http://schemas.microsoft.com/office/powerpoint/2010/main" xmlns="" val="334588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895587" y="169863"/>
            <a:ext cx="6412909" cy="707886"/>
          </a:xfrm>
          <a:prstGeom prst="rect">
            <a:avLst/>
          </a:prstGeom>
          <a:noFill/>
        </p:spPr>
        <p:txBody>
          <a:bodyPr wrap="none">
            <a:spAutoFit/>
          </a:bodyPr>
          <a:lstStyle/>
          <a:p>
            <a:pPr algn="ctr" defTabSz="914400">
              <a:defRPr/>
            </a:pPr>
            <a:r>
              <a:rPr lang="es-MX" sz="4000" b="1" dirty="0">
                <a:solidFill>
                  <a:srgbClr val="AD4B73"/>
                </a:solidFill>
                <a:latin typeface="+mj-lt"/>
                <a:cs typeface="Times New Roman" pitchFamily="18" charset="0"/>
              </a:rPr>
              <a:t>¿Qué tiene que ver conmigo?</a:t>
            </a:r>
          </a:p>
        </p:txBody>
      </p:sp>
      <p:sp>
        <p:nvSpPr>
          <p:cNvPr id="3" name="Rectangle 2"/>
          <p:cNvSpPr/>
          <p:nvPr/>
        </p:nvSpPr>
        <p:spPr>
          <a:xfrm>
            <a:off x="785860" y="2304640"/>
            <a:ext cx="3566685" cy="3970318"/>
          </a:xfrm>
          <a:prstGeom prst="rect">
            <a:avLst/>
          </a:prstGeom>
        </p:spPr>
        <p:txBody>
          <a:bodyPr wrap="square">
            <a:spAutoFit/>
          </a:bodyPr>
          <a:lstStyle/>
          <a:p>
            <a:endParaRPr lang="es-MX" sz="2400" b="1" dirty="0">
              <a:solidFill>
                <a:schemeClr val="bg2">
                  <a:lumMod val="50000"/>
                </a:schemeClr>
              </a:solidFill>
              <a:effectLst>
                <a:outerShdw blurRad="38100" dist="38100" dir="2700000" algn="tl">
                  <a:srgbClr val="000000">
                    <a:alpha val="43137"/>
                  </a:srgbClr>
                </a:outerShdw>
              </a:effectLst>
              <a:latin typeface="+mn-lt"/>
            </a:endParaRPr>
          </a:p>
          <a:p>
            <a:pPr algn="r"/>
            <a:endParaRPr lang="es-MX" sz="1200" dirty="0">
              <a:solidFill>
                <a:schemeClr val="bg2">
                  <a:lumMod val="50000"/>
                </a:schemeClr>
              </a:solidFill>
              <a:latin typeface="+mn-lt"/>
            </a:endParaRPr>
          </a:p>
          <a:p>
            <a:pPr algn="r"/>
            <a:r>
              <a:rPr lang="es-MX" sz="2400" dirty="0">
                <a:solidFill>
                  <a:schemeClr val="bg2">
                    <a:lumMod val="50000"/>
                  </a:schemeClr>
                </a:solidFill>
                <a:latin typeface="+mn-lt"/>
              </a:rPr>
              <a:t>Todos nuestros actos deben estar motivados por el amor. Cristo nos invita a ser sus discípulos, </a:t>
            </a:r>
          </a:p>
          <a:p>
            <a:pPr algn="r"/>
            <a:r>
              <a:rPr lang="es-MX" sz="2400" dirty="0">
                <a:solidFill>
                  <a:schemeClr val="bg2">
                    <a:lumMod val="50000"/>
                  </a:schemeClr>
                </a:solidFill>
                <a:latin typeface="+mn-lt"/>
              </a:rPr>
              <a:t>quiere entrar en nuestro corazón, </a:t>
            </a:r>
          </a:p>
          <a:p>
            <a:pPr algn="r"/>
            <a:r>
              <a:rPr lang="es-MX" sz="2400" dirty="0">
                <a:solidFill>
                  <a:schemeClr val="bg2">
                    <a:lumMod val="50000"/>
                  </a:schemeClr>
                </a:solidFill>
                <a:latin typeface="+mn-lt"/>
              </a:rPr>
              <a:t>de nosotros depende aceptar su invitación y dejarlo entrar.</a:t>
            </a:r>
          </a:p>
        </p:txBody>
      </p:sp>
      <p:pic>
        <p:nvPicPr>
          <p:cNvPr id="23553" name="Picture 1" descr="C:\Users\USER\OneDrive - MRC\CEFAS\CEFAS archivos\Org y prog\comunidades\Fotos 2019\Nueva comunidad Rincón del Poniente Lalis\Encuentro Rincón del Poniente Santa Catarina, N.L.  29 de junio de 2019 (5).jpg"/>
          <p:cNvPicPr>
            <a:picLocks noChangeAspect="1" noChangeArrowheads="1"/>
          </p:cNvPicPr>
          <p:nvPr/>
        </p:nvPicPr>
        <p:blipFill>
          <a:blip r:embed="rId3" cstate="email"/>
          <a:srcRect/>
          <a:stretch>
            <a:fillRect/>
          </a:stretch>
        </p:blipFill>
        <p:spPr bwMode="auto">
          <a:xfrm>
            <a:off x="4571999" y="3021705"/>
            <a:ext cx="4186989" cy="3140242"/>
          </a:xfrm>
          <a:prstGeom prst="rect">
            <a:avLst/>
          </a:prstGeom>
          <a:noFill/>
        </p:spPr>
      </p:pic>
      <p:sp>
        <p:nvSpPr>
          <p:cNvPr id="2" name="Rectángulo 1">
            <a:extLst>
              <a:ext uri="{FF2B5EF4-FFF2-40B4-BE49-F238E27FC236}">
                <a16:creationId xmlns:a16="http://schemas.microsoft.com/office/drawing/2014/main" xmlns="" id="{BB04D357-0077-4DC5-8F7E-1DA5CD6F2807}"/>
              </a:ext>
            </a:extLst>
          </p:cNvPr>
          <p:cNvSpPr/>
          <p:nvPr/>
        </p:nvSpPr>
        <p:spPr>
          <a:xfrm>
            <a:off x="1072050" y="1312388"/>
            <a:ext cx="8071950" cy="954107"/>
          </a:xfrm>
          <a:prstGeom prst="rect">
            <a:avLst/>
          </a:prstGeom>
        </p:spPr>
        <p:txBody>
          <a:bodyPr wrap="square">
            <a:spAutoFit/>
          </a:bodyPr>
          <a:lstStyle/>
          <a:p>
            <a:r>
              <a:rPr lang="es-MX" sz="2800" dirty="0">
                <a:solidFill>
                  <a:schemeClr val="bg2">
                    <a:lumMod val="50000"/>
                  </a:schemeClr>
                </a:solidFill>
              </a:rPr>
              <a:t>Es </a:t>
            </a:r>
            <a:r>
              <a:rPr lang="es-MX" sz="2800" i="1" dirty="0">
                <a:solidFill>
                  <a:schemeClr val="bg2">
                    <a:lumMod val="50000"/>
                  </a:schemeClr>
                </a:solidFill>
              </a:rPr>
              <a:t>un estilo de vida</a:t>
            </a:r>
            <a:r>
              <a:rPr lang="es-MX" sz="2800" dirty="0">
                <a:solidFill>
                  <a:schemeClr val="bg2">
                    <a:lumMod val="50000"/>
                  </a:schemeClr>
                </a:solidFill>
              </a:rPr>
              <a:t> para lograr ser en esencia lo que estamos capacitados a ser</a:t>
            </a:r>
            <a:r>
              <a:rPr lang="es-MX" sz="2800" b="1" dirty="0">
                <a:solidFill>
                  <a:schemeClr val="bg2">
                    <a:lumMod val="50000"/>
                  </a:schemeClr>
                </a:solidFill>
              </a:rPr>
              <a:t>: </a:t>
            </a:r>
            <a:r>
              <a:rPr lang="es-MX" sz="2800" b="1" dirty="0">
                <a:solidFill>
                  <a:schemeClr val="bg2">
                    <a:lumMod val="50000"/>
                  </a:schemeClr>
                </a:solidFill>
                <a:effectLst>
                  <a:outerShdw blurRad="38100" dist="38100" dir="2700000" algn="tl">
                    <a:srgbClr val="000000">
                      <a:alpha val="43137"/>
                    </a:srgbClr>
                  </a:outerShdw>
                </a:effectLst>
              </a:rPr>
              <a:t>hacer el bien.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8 CuadroTexto"/>
          <p:cNvSpPr txBox="1">
            <a:spLocks noChangeArrowheads="1"/>
          </p:cNvSpPr>
          <p:nvPr/>
        </p:nvSpPr>
        <p:spPr bwMode="auto">
          <a:xfrm>
            <a:off x="756842" y="25470"/>
            <a:ext cx="6554551" cy="707886"/>
          </a:xfrm>
          <a:prstGeom prst="rect">
            <a:avLst/>
          </a:prstGeom>
          <a:noFill/>
          <a:ln w="9525">
            <a:noFill/>
            <a:miter lim="800000"/>
            <a:headEnd/>
            <a:tailEnd/>
          </a:ln>
        </p:spPr>
        <p:txBody>
          <a:bodyPr wrap="none">
            <a:spAutoFit/>
          </a:bodyPr>
          <a:lstStyle/>
          <a:p>
            <a:pPr defTabSz="914400"/>
            <a:r>
              <a:rPr lang="es-MX" sz="4000" b="1" dirty="0">
                <a:solidFill>
                  <a:srgbClr val="AD4B73"/>
                </a:solidFill>
                <a:latin typeface="+mj-lt"/>
              </a:rPr>
              <a:t>¿Qué dice la Palabra de Dios? </a:t>
            </a:r>
          </a:p>
        </p:txBody>
      </p:sp>
      <p:sp>
        <p:nvSpPr>
          <p:cNvPr id="18435" name="Text Box 5"/>
          <p:cNvSpPr txBox="1">
            <a:spLocks noChangeArrowheads="1"/>
          </p:cNvSpPr>
          <p:nvPr/>
        </p:nvSpPr>
        <p:spPr bwMode="auto">
          <a:xfrm>
            <a:off x="1028512" y="3511199"/>
            <a:ext cx="8115488" cy="4062651"/>
          </a:xfrm>
          <a:prstGeom prst="rect">
            <a:avLst/>
          </a:prstGeom>
          <a:noFill/>
          <a:ln w="9525">
            <a:noFill/>
            <a:miter lim="800000"/>
            <a:headEnd/>
            <a:tailEnd/>
          </a:ln>
        </p:spPr>
        <p:txBody>
          <a:bodyPr wrap="square">
            <a:spAutoFit/>
          </a:bodyPr>
          <a:lstStyle/>
          <a:p>
            <a:pPr>
              <a:buClr>
                <a:srgbClr val="7030A0"/>
              </a:buClr>
              <a:buFont typeface="Wingdings" pitchFamily="2" charset="2"/>
              <a:buChar char="§"/>
            </a:pPr>
            <a:r>
              <a:rPr lang="es-MX" sz="2800" i="1" dirty="0">
                <a:latin typeface="+mn-lt"/>
              </a:rPr>
              <a:t> </a:t>
            </a:r>
            <a:r>
              <a:rPr lang="es-MX" sz="2800" i="1" dirty="0">
                <a:solidFill>
                  <a:schemeClr val="bg2">
                    <a:lumMod val="50000"/>
                  </a:schemeClr>
                </a:solidFill>
                <a:latin typeface="+mn-lt"/>
              </a:rPr>
              <a:t>Si nos insultan, bendecimos. Si nos persiguen, lo soportamos. Si nos difaman, respondemos con bondad.</a:t>
            </a:r>
            <a:r>
              <a:rPr lang="es-MX" sz="2400" i="1" dirty="0">
                <a:solidFill>
                  <a:schemeClr val="bg2">
                    <a:lumMod val="50000"/>
                  </a:schemeClr>
                </a:solidFill>
                <a:latin typeface="+mn-lt"/>
              </a:rPr>
              <a:t>  </a:t>
            </a:r>
            <a:r>
              <a:rPr lang="es-MX" sz="2000" dirty="0">
                <a:solidFill>
                  <a:schemeClr val="bg2">
                    <a:lumMod val="50000"/>
                  </a:schemeClr>
                </a:solidFill>
                <a:latin typeface="+mn-lt"/>
              </a:rPr>
              <a:t>(1</a:t>
            </a:r>
            <a:r>
              <a:rPr lang="es-MX" sz="2000" i="1" dirty="0">
                <a:solidFill>
                  <a:schemeClr val="bg2">
                    <a:lumMod val="50000"/>
                  </a:schemeClr>
                </a:solidFill>
                <a:latin typeface="+mn-lt"/>
              </a:rPr>
              <a:t>Corintios</a:t>
            </a:r>
            <a:r>
              <a:rPr lang="es-MX" sz="2000" dirty="0">
                <a:solidFill>
                  <a:schemeClr val="bg2">
                    <a:lumMod val="50000"/>
                  </a:schemeClr>
                </a:solidFill>
                <a:latin typeface="+mn-lt"/>
              </a:rPr>
              <a:t> 4,13).</a:t>
            </a:r>
          </a:p>
          <a:p>
            <a:pPr>
              <a:buClr>
                <a:srgbClr val="7030A0"/>
              </a:buClr>
              <a:buFont typeface="Wingdings" pitchFamily="2" charset="2"/>
              <a:buChar char="§"/>
            </a:pPr>
            <a:endParaRPr lang="es-MX" sz="2400" i="1" dirty="0">
              <a:solidFill>
                <a:schemeClr val="bg2">
                  <a:lumMod val="50000"/>
                </a:schemeClr>
              </a:solidFill>
              <a:latin typeface="+mn-lt"/>
            </a:endParaRPr>
          </a:p>
          <a:p>
            <a:pPr>
              <a:buClr>
                <a:srgbClr val="7030A0"/>
              </a:buClr>
              <a:buFont typeface="Wingdings" pitchFamily="2" charset="2"/>
              <a:buChar char="§"/>
            </a:pPr>
            <a:r>
              <a:rPr lang="es-MX" sz="2400" i="1" dirty="0">
                <a:solidFill>
                  <a:schemeClr val="bg2">
                    <a:lumMod val="50000"/>
                  </a:schemeClr>
                </a:solidFill>
                <a:latin typeface="+mn-lt"/>
              </a:rPr>
              <a:t> </a:t>
            </a:r>
            <a:r>
              <a:rPr lang="es-MX" sz="2800" i="1" dirty="0">
                <a:solidFill>
                  <a:schemeClr val="bg2">
                    <a:lumMod val="50000"/>
                  </a:schemeClr>
                </a:solidFill>
                <a:latin typeface="+mn-lt"/>
              </a:rPr>
              <a:t>Actuamos con corazón limpio, con conocimiento de las cosas de Dios, con paciencia, con bondad, consolados por el Espíritu Santo, con un amor sincero</a:t>
            </a:r>
            <a:r>
              <a:rPr lang="es-MX" sz="2800" dirty="0">
                <a:solidFill>
                  <a:schemeClr val="bg2">
                    <a:lumMod val="50000"/>
                  </a:schemeClr>
                </a:solidFill>
                <a:latin typeface="+mn-lt"/>
              </a:rPr>
              <a:t>. </a:t>
            </a:r>
          </a:p>
          <a:p>
            <a:pPr>
              <a:buClr>
                <a:srgbClr val="C00000"/>
              </a:buClr>
            </a:pPr>
            <a:r>
              <a:rPr lang="es-MX" sz="2000" dirty="0">
                <a:solidFill>
                  <a:schemeClr val="bg2">
                    <a:lumMod val="50000"/>
                  </a:schemeClr>
                </a:solidFill>
                <a:latin typeface="+mn-lt"/>
              </a:rPr>
              <a:t>                                                                                                            (2 </a:t>
            </a:r>
            <a:r>
              <a:rPr lang="es-MX" sz="2000" i="1" dirty="0">
                <a:solidFill>
                  <a:schemeClr val="bg2">
                    <a:lumMod val="50000"/>
                  </a:schemeClr>
                </a:solidFill>
                <a:latin typeface="+mn-lt"/>
              </a:rPr>
              <a:t>Corintios</a:t>
            </a:r>
            <a:r>
              <a:rPr lang="es-MX" sz="2000" dirty="0">
                <a:solidFill>
                  <a:schemeClr val="bg2">
                    <a:lumMod val="50000"/>
                  </a:schemeClr>
                </a:solidFill>
                <a:latin typeface="+mn-lt"/>
              </a:rPr>
              <a:t> 6,6)</a:t>
            </a:r>
          </a:p>
          <a:p>
            <a:pPr>
              <a:buClr>
                <a:srgbClr val="C00000"/>
              </a:buClr>
              <a:buFont typeface="Wingdings" pitchFamily="2" charset="2"/>
              <a:buChar char="§"/>
            </a:pPr>
            <a:endParaRPr lang="es-MX" sz="2200" dirty="0">
              <a:latin typeface="+mn-lt"/>
            </a:endParaRPr>
          </a:p>
          <a:p>
            <a:pPr>
              <a:buClr>
                <a:srgbClr val="C00000"/>
              </a:buClr>
              <a:buFont typeface="Wingdings" pitchFamily="2" charset="2"/>
              <a:buChar char="§"/>
            </a:pPr>
            <a:endParaRPr lang="es-ES_tradnl" sz="2400" dirty="0">
              <a:latin typeface="+mn-lt"/>
            </a:endParaRPr>
          </a:p>
        </p:txBody>
      </p:sp>
      <p:sp>
        <p:nvSpPr>
          <p:cNvPr id="2" name="Rectangle 1"/>
          <p:cNvSpPr/>
          <p:nvPr/>
        </p:nvSpPr>
        <p:spPr>
          <a:xfrm>
            <a:off x="1121364" y="1168367"/>
            <a:ext cx="3964892" cy="2123658"/>
          </a:xfrm>
          <a:prstGeom prst="rect">
            <a:avLst/>
          </a:prstGeom>
        </p:spPr>
        <p:txBody>
          <a:bodyPr wrap="square">
            <a:spAutoFit/>
          </a:bodyPr>
          <a:lstStyle/>
          <a:p>
            <a:pPr>
              <a:buClr>
                <a:srgbClr val="7030A0"/>
              </a:buClr>
              <a:buFont typeface="Wingdings" pitchFamily="2" charset="2"/>
              <a:buChar char="§"/>
            </a:pPr>
            <a:r>
              <a:rPr lang="es-MX" dirty="0"/>
              <a:t> </a:t>
            </a:r>
            <a:r>
              <a:rPr lang="es-MX" sz="2800" i="1" dirty="0">
                <a:solidFill>
                  <a:schemeClr val="bg2">
                    <a:lumMod val="50000"/>
                  </a:schemeClr>
                </a:solidFill>
                <a:latin typeface="+mn-lt"/>
              </a:rPr>
              <a:t>Que vuestra bondad sea conocida por todos los hombres.  El Señor esta cerca</a:t>
            </a:r>
            <a:r>
              <a:rPr lang="es-MX" sz="2800" dirty="0">
                <a:solidFill>
                  <a:schemeClr val="bg2">
                    <a:lumMod val="50000"/>
                  </a:schemeClr>
                </a:solidFill>
                <a:latin typeface="+mn-lt"/>
              </a:rPr>
              <a:t>. </a:t>
            </a:r>
          </a:p>
          <a:p>
            <a:pPr>
              <a:buClr>
                <a:srgbClr val="C00000"/>
              </a:buClr>
            </a:pPr>
            <a:r>
              <a:rPr lang="es-MX" sz="2000" dirty="0">
                <a:solidFill>
                  <a:schemeClr val="bg2">
                    <a:lumMod val="50000"/>
                  </a:schemeClr>
                </a:solidFill>
                <a:latin typeface="+mn-lt"/>
              </a:rPr>
              <a:t>                 (</a:t>
            </a:r>
            <a:r>
              <a:rPr lang="es-MX" sz="2000" i="1" dirty="0">
                <a:solidFill>
                  <a:schemeClr val="bg2">
                    <a:lumMod val="50000"/>
                  </a:schemeClr>
                </a:solidFill>
                <a:latin typeface="+mn-lt"/>
              </a:rPr>
              <a:t>Filipenses</a:t>
            </a:r>
            <a:r>
              <a:rPr lang="es-MX" sz="2000" dirty="0">
                <a:solidFill>
                  <a:schemeClr val="bg2">
                    <a:lumMod val="50000"/>
                  </a:schemeClr>
                </a:solidFill>
                <a:latin typeface="+mn-lt"/>
              </a:rPr>
              <a:t> 4,5). </a:t>
            </a:r>
          </a:p>
        </p:txBody>
      </p:sp>
      <p:sp>
        <p:nvSpPr>
          <p:cNvPr id="27650" name="AutoShape 2" descr="Resultado de imagen para palabra de Di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7652" name="AutoShape 4" descr="Resultado de imagen para palabra de Di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7654" name="Picture 6" descr="Resultado de imagen para palabra de Dios"/>
          <p:cNvPicPr>
            <a:picLocks noChangeAspect="1" noChangeArrowheads="1"/>
          </p:cNvPicPr>
          <p:nvPr/>
        </p:nvPicPr>
        <p:blipFill>
          <a:blip r:embed="rId3" cstate="email"/>
          <a:srcRect/>
          <a:stretch>
            <a:fillRect/>
          </a:stretch>
        </p:blipFill>
        <p:spPr bwMode="auto">
          <a:xfrm>
            <a:off x="5246677" y="1060196"/>
            <a:ext cx="3475246" cy="2340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8 CuadroTexto"/>
          <p:cNvSpPr txBox="1">
            <a:spLocks noChangeArrowheads="1"/>
          </p:cNvSpPr>
          <p:nvPr/>
        </p:nvSpPr>
        <p:spPr bwMode="auto">
          <a:xfrm>
            <a:off x="915924" y="73095"/>
            <a:ext cx="6310702" cy="707886"/>
          </a:xfrm>
          <a:prstGeom prst="rect">
            <a:avLst/>
          </a:prstGeom>
          <a:noFill/>
          <a:ln w="9525">
            <a:noFill/>
            <a:miter lim="800000"/>
            <a:headEnd/>
            <a:tailEnd/>
          </a:ln>
        </p:spPr>
        <p:txBody>
          <a:bodyPr wrap="none">
            <a:spAutoFit/>
          </a:bodyPr>
          <a:lstStyle/>
          <a:p>
            <a:pPr defTabSz="914400"/>
            <a:r>
              <a:rPr lang="es-MX" sz="4000" b="1" dirty="0">
                <a:solidFill>
                  <a:srgbClr val="A34B73"/>
                </a:solidFill>
                <a:latin typeface="+mj-lt"/>
              </a:rPr>
              <a:t>¿Y el Catecismo de la Iglesia?</a:t>
            </a:r>
          </a:p>
        </p:txBody>
      </p:sp>
      <p:sp>
        <p:nvSpPr>
          <p:cNvPr id="2" name="Rectangle 1"/>
          <p:cNvSpPr/>
          <p:nvPr/>
        </p:nvSpPr>
        <p:spPr>
          <a:xfrm>
            <a:off x="915924" y="2103120"/>
            <a:ext cx="4506308" cy="4493538"/>
          </a:xfrm>
          <a:prstGeom prst="rect">
            <a:avLst/>
          </a:prstGeom>
        </p:spPr>
        <p:txBody>
          <a:bodyPr wrap="square">
            <a:spAutoFit/>
          </a:bodyPr>
          <a:lstStyle/>
          <a:p>
            <a:pPr algn="ctr"/>
            <a:r>
              <a:rPr lang="es-ES" sz="2600" dirty="0">
                <a:solidFill>
                  <a:schemeClr val="bg2">
                    <a:lumMod val="50000"/>
                  </a:schemeClr>
                </a:solidFill>
                <a:latin typeface="+mn-lt"/>
                <a:cs typeface="Times New Roman" pitchFamily="18" charset="0"/>
              </a:rPr>
              <a:t>«</a:t>
            </a:r>
            <a:r>
              <a:rPr lang="es-ES" sz="2600" dirty="0">
                <a:solidFill>
                  <a:schemeClr val="bg2">
                    <a:lumMod val="50000"/>
                  </a:schemeClr>
                </a:solidFill>
                <a:latin typeface="+mn-lt"/>
              </a:rPr>
              <a:t>Los </a:t>
            </a:r>
            <a:r>
              <a:rPr lang="es-ES" sz="2600" i="1" dirty="0">
                <a:solidFill>
                  <a:schemeClr val="bg2">
                    <a:lumMod val="50000"/>
                  </a:schemeClr>
                </a:solidFill>
                <a:latin typeface="+mn-lt"/>
              </a:rPr>
              <a:t>frutos</a:t>
            </a:r>
            <a:r>
              <a:rPr lang="es-ES" sz="2600" dirty="0">
                <a:solidFill>
                  <a:schemeClr val="bg2">
                    <a:lumMod val="50000"/>
                  </a:schemeClr>
                </a:solidFill>
                <a:latin typeface="+mn-lt"/>
              </a:rPr>
              <a:t> del Espíritu son perfecciones que forma en nosotros el Espíritu Santo como primicias de la gloria eterna. </a:t>
            </a:r>
          </a:p>
          <a:p>
            <a:pPr algn="ctr"/>
            <a:r>
              <a:rPr lang="es-ES" sz="2600" dirty="0">
                <a:solidFill>
                  <a:schemeClr val="bg2">
                    <a:lumMod val="50000"/>
                  </a:schemeClr>
                </a:solidFill>
                <a:latin typeface="+mn-lt"/>
              </a:rPr>
              <a:t>La tradición de la Iglesia enumera doce: “caridad, gozo, paz, paciencia, longanimidad, </a:t>
            </a:r>
            <a:r>
              <a:rPr lang="es-ES" sz="2600" b="1" dirty="0">
                <a:solidFill>
                  <a:schemeClr val="bg2">
                    <a:lumMod val="50000"/>
                  </a:schemeClr>
                </a:solidFill>
                <a:effectLst>
                  <a:outerShdw blurRad="38100" dist="38100" dir="2700000" algn="tl">
                    <a:srgbClr val="000000">
                      <a:alpha val="43137"/>
                    </a:srgbClr>
                  </a:outerShdw>
                </a:effectLst>
                <a:latin typeface="+mn-lt"/>
              </a:rPr>
              <a:t>bondad</a:t>
            </a:r>
            <a:r>
              <a:rPr lang="es-ES" sz="2600" b="1" dirty="0">
                <a:solidFill>
                  <a:schemeClr val="bg2">
                    <a:lumMod val="50000"/>
                  </a:schemeClr>
                </a:solidFill>
                <a:latin typeface="+mn-lt"/>
              </a:rPr>
              <a:t>, </a:t>
            </a:r>
            <a:r>
              <a:rPr lang="es-ES" sz="2600" dirty="0">
                <a:solidFill>
                  <a:schemeClr val="bg2">
                    <a:lumMod val="50000"/>
                  </a:schemeClr>
                </a:solidFill>
                <a:latin typeface="+mn-lt"/>
              </a:rPr>
              <a:t>benignidad, mansedumbre, fidelidad, modestia, continencia, castidad</a:t>
            </a:r>
            <a:r>
              <a:rPr lang="es-ES" sz="2600" dirty="0">
                <a:solidFill>
                  <a:schemeClr val="bg2">
                    <a:lumMod val="50000"/>
                  </a:schemeClr>
                </a:solidFill>
                <a:latin typeface="+mn-lt"/>
                <a:cs typeface="Times New Roman" pitchFamily="18" charset="0"/>
              </a:rPr>
              <a:t>»</a:t>
            </a:r>
            <a:r>
              <a:rPr lang="es-ES" sz="2600" dirty="0">
                <a:solidFill>
                  <a:schemeClr val="bg2">
                    <a:lumMod val="50000"/>
                  </a:schemeClr>
                </a:solidFill>
                <a:latin typeface="+mn-lt"/>
              </a:rPr>
              <a:t> </a:t>
            </a:r>
            <a:r>
              <a:rPr lang="es-ES" sz="2000" dirty="0">
                <a:solidFill>
                  <a:schemeClr val="bg2">
                    <a:lumMod val="50000"/>
                  </a:schemeClr>
                </a:solidFill>
                <a:latin typeface="Calibri" pitchFamily="34" charset="0"/>
              </a:rPr>
              <a:t>(n. 1832).</a:t>
            </a:r>
            <a:endParaRPr lang="es-MX" sz="2000" dirty="0">
              <a:solidFill>
                <a:schemeClr val="bg2">
                  <a:lumMod val="50000"/>
                </a:schemeClr>
              </a:solidFill>
              <a:latin typeface="Calibri" pitchFamily="34" charset="0"/>
            </a:endParaRPr>
          </a:p>
        </p:txBody>
      </p:sp>
      <p:sp>
        <p:nvSpPr>
          <p:cNvPr id="3" name="Rectangle 2"/>
          <p:cNvSpPr/>
          <p:nvPr/>
        </p:nvSpPr>
        <p:spPr>
          <a:xfrm>
            <a:off x="833717" y="974065"/>
            <a:ext cx="8310283" cy="892552"/>
          </a:xfrm>
          <a:prstGeom prst="rect">
            <a:avLst/>
          </a:prstGeom>
        </p:spPr>
        <p:txBody>
          <a:bodyPr wrap="square">
            <a:spAutoFit/>
          </a:bodyPr>
          <a:lstStyle/>
          <a:p>
            <a:pPr algn="ctr"/>
            <a:r>
              <a:rPr lang="es-ES_tradnl" sz="2600" i="1" dirty="0">
                <a:solidFill>
                  <a:schemeClr val="bg2">
                    <a:lumMod val="50000"/>
                  </a:schemeClr>
                </a:solidFill>
                <a:latin typeface="+mn-lt"/>
              </a:rPr>
              <a:t>La Creación, en su orden y armonía, refleja la extraordinaria bondad y belleza de Dios</a:t>
            </a:r>
            <a:r>
              <a:rPr lang="es-ES_tradnl" sz="2400" dirty="0">
                <a:solidFill>
                  <a:schemeClr val="bg2">
                    <a:lumMod val="50000"/>
                  </a:schemeClr>
                </a:solidFill>
                <a:latin typeface="+mn-lt"/>
              </a:rPr>
              <a:t>. (</a:t>
            </a:r>
            <a:r>
              <a:rPr lang="es-ES_tradnl" sz="2400" i="1" dirty="0" err="1">
                <a:solidFill>
                  <a:schemeClr val="bg2">
                    <a:lumMod val="50000"/>
                  </a:schemeClr>
                </a:solidFill>
                <a:latin typeface="+mn-lt"/>
              </a:rPr>
              <a:t>Youcat</a:t>
            </a:r>
            <a:r>
              <a:rPr lang="es-ES_tradnl" sz="2400" dirty="0">
                <a:solidFill>
                  <a:schemeClr val="bg2">
                    <a:lumMod val="50000"/>
                  </a:schemeClr>
                </a:solidFill>
                <a:latin typeface="+mn-lt"/>
              </a:rPr>
              <a:t> n. 46) </a:t>
            </a:r>
            <a:endParaRPr lang="es-MX" sz="2400" dirty="0">
              <a:solidFill>
                <a:schemeClr val="bg2">
                  <a:lumMod val="50000"/>
                </a:schemeClr>
              </a:solidFill>
              <a:latin typeface="+mn-lt"/>
            </a:endParaRPr>
          </a:p>
        </p:txBody>
      </p:sp>
      <p:pic>
        <p:nvPicPr>
          <p:cNvPr id="25601" name="Picture 1" descr="C:\Users\USER\OneDrive - MRC\CEFAS\CEFAS archivos\Org y prog\comunidades\Fotos 2019\Encuentro julio capilla san Judas Tadeo Lalis\Encuentro julio Col Real de santa Catarina capilla san Judas Tadeo julio 1 de 2019  (2).jpg"/>
          <p:cNvPicPr>
            <a:picLocks noChangeAspect="1" noChangeArrowheads="1"/>
          </p:cNvPicPr>
          <p:nvPr/>
        </p:nvPicPr>
        <p:blipFill>
          <a:blip r:embed="rId3" cstate="email"/>
          <a:srcRect/>
          <a:stretch>
            <a:fillRect/>
          </a:stretch>
        </p:blipFill>
        <p:spPr bwMode="auto">
          <a:xfrm>
            <a:off x="5743559" y="2103119"/>
            <a:ext cx="3122935" cy="416934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8 CuadroTexto"/>
          <p:cNvSpPr txBox="1">
            <a:spLocks noChangeArrowheads="1"/>
          </p:cNvSpPr>
          <p:nvPr/>
        </p:nvSpPr>
        <p:spPr bwMode="auto">
          <a:xfrm>
            <a:off x="1012190" y="427038"/>
            <a:ext cx="6757940" cy="707886"/>
          </a:xfrm>
          <a:prstGeom prst="rect">
            <a:avLst/>
          </a:prstGeom>
          <a:noFill/>
          <a:ln w="9525">
            <a:noFill/>
            <a:miter lim="800000"/>
            <a:headEnd/>
            <a:tailEnd/>
          </a:ln>
        </p:spPr>
        <p:txBody>
          <a:bodyPr wrap="none">
            <a:spAutoFit/>
          </a:bodyPr>
          <a:lstStyle/>
          <a:p>
            <a:pPr defTabSz="914400"/>
            <a:r>
              <a:rPr lang="es-MX" sz="3200" dirty="0">
                <a:solidFill>
                  <a:srgbClr val="A34B73"/>
                </a:solidFill>
                <a:latin typeface="Tempus Sans ITC" pitchFamily="82" charset="0"/>
              </a:rPr>
              <a:t>¡</a:t>
            </a:r>
            <a:r>
              <a:rPr lang="es-MX" sz="4000" b="1" dirty="0">
                <a:solidFill>
                  <a:srgbClr val="A34B73"/>
                </a:solidFill>
                <a:latin typeface="+mj-lt"/>
              </a:rPr>
              <a:t>Tú puedes vivir esa virtud! Si…</a:t>
            </a:r>
          </a:p>
        </p:txBody>
      </p:sp>
      <p:sp>
        <p:nvSpPr>
          <p:cNvPr id="2" name="Rectangle 1"/>
          <p:cNvSpPr/>
          <p:nvPr/>
        </p:nvSpPr>
        <p:spPr>
          <a:xfrm>
            <a:off x="1012190" y="1602484"/>
            <a:ext cx="4610050" cy="4555093"/>
          </a:xfrm>
          <a:prstGeom prst="rect">
            <a:avLst/>
          </a:prstGeom>
        </p:spPr>
        <p:txBody>
          <a:bodyPr wrap="square">
            <a:spAutoFit/>
          </a:bodyPr>
          <a:lstStyle/>
          <a:p>
            <a:pPr>
              <a:buClr>
                <a:srgbClr val="7030A0"/>
              </a:buClr>
              <a:buFont typeface="Wingdings" pitchFamily="2" charset="2"/>
              <a:buChar char="§"/>
            </a:pPr>
            <a:r>
              <a:rPr lang="es-MX" sz="2400" dirty="0">
                <a:latin typeface="Calibri" pitchFamily="34" charset="0"/>
              </a:rPr>
              <a:t> </a:t>
            </a:r>
            <a:r>
              <a:rPr lang="es-MX" sz="2600" dirty="0">
                <a:solidFill>
                  <a:schemeClr val="bg2">
                    <a:lumMod val="50000"/>
                  </a:schemeClr>
                </a:solidFill>
                <a:latin typeface="Calibri" pitchFamily="34" charset="0"/>
              </a:rPr>
              <a:t>Comprendes, te interesas y das su lugar a cada persona. </a:t>
            </a:r>
          </a:p>
          <a:p>
            <a:pPr>
              <a:buClr>
                <a:srgbClr val="7030A0"/>
              </a:buClr>
            </a:pPr>
            <a:endParaRPr lang="es-MX" sz="1000" dirty="0">
              <a:solidFill>
                <a:schemeClr val="bg2">
                  <a:lumMod val="50000"/>
                </a:schemeClr>
              </a:solidFill>
              <a:latin typeface="Calibri" pitchFamily="34" charset="0"/>
            </a:endParaRPr>
          </a:p>
          <a:p>
            <a:pPr>
              <a:buClr>
                <a:srgbClr val="7030A0"/>
              </a:buClr>
              <a:buFont typeface="Wingdings" pitchFamily="2" charset="2"/>
              <a:buChar char="§"/>
            </a:pPr>
            <a:r>
              <a:rPr lang="es-MX" sz="2400" dirty="0">
                <a:solidFill>
                  <a:schemeClr val="bg2">
                    <a:lumMod val="50000"/>
                  </a:schemeClr>
                </a:solidFill>
                <a:latin typeface="Calibri" pitchFamily="34" charset="0"/>
              </a:rPr>
              <a:t> </a:t>
            </a:r>
            <a:r>
              <a:rPr lang="es-MX" sz="2600" dirty="0">
                <a:solidFill>
                  <a:schemeClr val="bg2">
                    <a:lumMod val="50000"/>
                  </a:schemeClr>
                </a:solidFill>
                <a:latin typeface="Calibri" pitchFamily="34" charset="0"/>
              </a:rPr>
              <a:t>E</a:t>
            </a:r>
            <a:r>
              <a:rPr lang="es-ES" sz="2600" dirty="0">
                <a:solidFill>
                  <a:schemeClr val="bg2">
                    <a:lumMod val="50000"/>
                  </a:schemeClr>
                </a:solidFill>
                <a:latin typeface="Calibri" pitchFamily="34" charset="0"/>
              </a:rPr>
              <a:t>res auténtico, el engaño es contrario a la bondad.</a:t>
            </a:r>
          </a:p>
          <a:p>
            <a:pPr>
              <a:buClr>
                <a:srgbClr val="7030A0"/>
              </a:buClr>
            </a:pPr>
            <a:endParaRPr lang="es-ES" sz="1000" dirty="0">
              <a:solidFill>
                <a:schemeClr val="bg2">
                  <a:lumMod val="50000"/>
                </a:schemeClr>
              </a:solidFill>
              <a:latin typeface="Calibri" pitchFamily="34" charset="0"/>
            </a:endParaRPr>
          </a:p>
          <a:p>
            <a:pPr>
              <a:buClr>
                <a:srgbClr val="7030A0"/>
              </a:buClr>
              <a:buFont typeface="Wingdings" pitchFamily="2" charset="2"/>
              <a:buChar char="§"/>
            </a:pPr>
            <a:r>
              <a:rPr lang="es-MX" sz="2400" dirty="0">
                <a:solidFill>
                  <a:schemeClr val="bg2">
                    <a:lumMod val="50000"/>
                  </a:schemeClr>
                </a:solidFill>
                <a:latin typeface="Calibri" pitchFamily="34" charset="0"/>
              </a:rPr>
              <a:t> </a:t>
            </a:r>
            <a:r>
              <a:rPr lang="es-MX" sz="2600" dirty="0">
                <a:solidFill>
                  <a:schemeClr val="bg2">
                    <a:lumMod val="50000"/>
                  </a:schemeClr>
                </a:solidFill>
                <a:latin typeface="Calibri" pitchFamily="34" charset="0"/>
              </a:rPr>
              <a:t>Vives la abnegación, </a:t>
            </a:r>
            <a:r>
              <a:rPr lang="es-ES" sz="2600" i="1" dirty="0">
                <a:solidFill>
                  <a:schemeClr val="bg2">
                    <a:lumMod val="50000"/>
                  </a:schemeClr>
                </a:solidFill>
                <a:latin typeface="Calibri" pitchFamily="34" charset="0"/>
              </a:rPr>
              <a:t>querer,</a:t>
            </a:r>
            <a:r>
              <a:rPr lang="es-ES" sz="2600" dirty="0">
                <a:solidFill>
                  <a:schemeClr val="bg2">
                    <a:lumMod val="50000"/>
                  </a:schemeClr>
                </a:solidFill>
                <a:latin typeface="Calibri" pitchFamily="34" charset="0"/>
              </a:rPr>
              <a:t>  en vez de esperar que te </a:t>
            </a:r>
            <a:r>
              <a:rPr lang="es-ES" sz="2600" i="1" dirty="0">
                <a:solidFill>
                  <a:schemeClr val="bg2">
                    <a:lumMod val="50000"/>
                  </a:schemeClr>
                </a:solidFill>
                <a:latin typeface="Calibri" pitchFamily="34" charset="0"/>
              </a:rPr>
              <a:t>quieran, </a:t>
            </a:r>
            <a:r>
              <a:rPr lang="es-ES" sz="2600" dirty="0">
                <a:solidFill>
                  <a:schemeClr val="bg2">
                    <a:lumMod val="50000"/>
                  </a:schemeClr>
                </a:solidFill>
                <a:latin typeface="Calibri" pitchFamily="34" charset="0"/>
              </a:rPr>
              <a:t>renuncias a tu comodidad por   el bien de los demás</a:t>
            </a:r>
            <a:r>
              <a:rPr lang="es-ES" sz="2600" i="1" dirty="0">
                <a:solidFill>
                  <a:schemeClr val="bg2">
                    <a:lumMod val="50000"/>
                  </a:schemeClr>
                </a:solidFill>
                <a:latin typeface="Calibri" pitchFamily="34" charset="0"/>
              </a:rPr>
              <a:t>.</a:t>
            </a:r>
          </a:p>
          <a:p>
            <a:pPr>
              <a:buClr>
                <a:srgbClr val="7030A0"/>
              </a:buClr>
              <a:buFont typeface="Wingdings" pitchFamily="2" charset="2"/>
              <a:buChar char="§"/>
            </a:pPr>
            <a:endParaRPr lang="es-ES" sz="1000" i="1" dirty="0">
              <a:solidFill>
                <a:schemeClr val="bg2">
                  <a:lumMod val="50000"/>
                </a:schemeClr>
              </a:solidFill>
              <a:latin typeface="Calibri" pitchFamily="34" charset="0"/>
            </a:endParaRPr>
          </a:p>
          <a:p>
            <a:pPr>
              <a:buClr>
                <a:srgbClr val="7030A0"/>
              </a:buClr>
              <a:buFont typeface="Wingdings" pitchFamily="2" charset="2"/>
              <a:buChar char="§"/>
            </a:pPr>
            <a:r>
              <a:rPr lang="es-ES" sz="2400" i="1" dirty="0">
                <a:solidFill>
                  <a:schemeClr val="bg2">
                    <a:lumMod val="50000"/>
                  </a:schemeClr>
                </a:solidFill>
                <a:latin typeface="Calibri" pitchFamily="34" charset="0"/>
              </a:rPr>
              <a:t> </a:t>
            </a:r>
            <a:r>
              <a:rPr lang="es-ES" sz="2600" dirty="0">
                <a:solidFill>
                  <a:schemeClr val="bg2">
                    <a:lumMod val="50000"/>
                  </a:schemeClr>
                </a:solidFill>
                <a:latin typeface="Calibri" pitchFamily="34" charset="0"/>
              </a:rPr>
              <a:t>Imitas por admiración a los que son buenos. </a:t>
            </a:r>
            <a:endParaRPr lang="es-MX" sz="2600" dirty="0">
              <a:solidFill>
                <a:schemeClr val="bg2">
                  <a:lumMod val="50000"/>
                </a:schemeClr>
              </a:solidFill>
              <a:latin typeface="Calibri" pitchFamily="34" charset="0"/>
            </a:endParaRPr>
          </a:p>
        </p:txBody>
      </p:sp>
      <p:pic>
        <p:nvPicPr>
          <p:cNvPr id="21505" name="Picture 1" descr="C:\Users\USER\OneDrive - MRC\CEFAS\CEFAS archivos\Org y prog\comunidades\Fotos 2019\Vicrucis 12 de abril de 2019  Santa Catarina Marina\Viacrucis Santa Catarina 12 de abril de 2019  (5).jpeg"/>
          <p:cNvPicPr>
            <a:picLocks noChangeAspect="1" noChangeArrowheads="1"/>
          </p:cNvPicPr>
          <p:nvPr/>
        </p:nvPicPr>
        <p:blipFill>
          <a:blip r:embed="rId3" cstate="email"/>
          <a:srcRect/>
          <a:stretch>
            <a:fillRect/>
          </a:stretch>
        </p:blipFill>
        <p:spPr bwMode="auto">
          <a:xfrm>
            <a:off x="5689580" y="1602484"/>
            <a:ext cx="3294000" cy="4320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8 CuadroTexto"/>
          <p:cNvSpPr txBox="1">
            <a:spLocks noChangeArrowheads="1"/>
          </p:cNvSpPr>
          <p:nvPr/>
        </p:nvSpPr>
        <p:spPr bwMode="auto">
          <a:xfrm>
            <a:off x="1028954" y="96907"/>
            <a:ext cx="6053324" cy="707886"/>
          </a:xfrm>
          <a:prstGeom prst="rect">
            <a:avLst/>
          </a:prstGeom>
          <a:noFill/>
          <a:ln w="9525">
            <a:noFill/>
            <a:miter lim="800000"/>
            <a:headEnd/>
            <a:tailEnd/>
          </a:ln>
        </p:spPr>
        <p:txBody>
          <a:bodyPr wrap="none">
            <a:spAutoFit/>
          </a:bodyPr>
          <a:lstStyle/>
          <a:p>
            <a:pPr defTabSz="914400"/>
            <a:r>
              <a:rPr lang="es-MX" sz="4000" b="1" dirty="0">
                <a:solidFill>
                  <a:srgbClr val="A34B73"/>
                </a:solidFill>
                <a:latin typeface="+mj-lt"/>
              </a:rPr>
              <a:t>¿Qué pasa cuando la vives?</a:t>
            </a:r>
          </a:p>
        </p:txBody>
      </p:sp>
      <p:sp>
        <p:nvSpPr>
          <p:cNvPr id="2" name="Rectangle 1"/>
          <p:cNvSpPr/>
          <p:nvPr/>
        </p:nvSpPr>
        <p:spPr>
          <a:xfrm>
            <a:off x="1204165" y="2645591"/>
            <a:ext cx="3079077" cy="3539430"/>
          </a:xfrm>
          <a:prstGeom prst="rect">
            <a:avLst/>
          </a:prstGeom>
        </p:spPr>
        <p:txBody>
          <a:bodyPr wrap="square">
            <a:spAutoFit/>
          </a:bodyPr>
          <a:lstStyle/>
          <a:p>
            <a:pPr>
              <a:buClr>
                <a:srgbClr val="7030A0"/>
              </a:buClr>
              <a:buFont typeface="Wingdings" pitchFamily="2" charset="2"/>
              <a:buChar char="§"/>
            </a:pPr>
            <a:r>
              <a:rPr lang="es-MX" sz="2800" dirty="0">
                <a:solidFill>
                  <a:schemeClr val="bg2">
                    <a:lumMod val="50000"/>
                  </a:schemeClr>
                </a:solidFill>
                <a:latin typeface="Calibri" pitchFamily="34" charset="0"/>
              </a:rPr>
              <a:t>  Lleva a la felicidad, por la satisfacción interior que produce. </a:t>
            </a:r>
          </a:p>
          <a:p>
            <a:pPr>
              <a:buClr>
                <a:srgbClr val="7030A0"/>
              </a:buClr>
            </a:pPr>
            <a:endParaRPr lang="es-MX" sz="2800" dirty="0">
              <a:solidFill>
                <a:schemeClr val="bg2">
                  <a:lumMod val="50000"/>
                </a:schemeClr>
              </a:solidFill>
              <a:latin typeface="Calibri" pitchFamily="34" charset="0"/>
            </a:endParaRPr>
          </a:p>
          <a:p>
            <a:pPr>
              <a:buClr>
                <a:srgbClr val="7030A0"/>
              </a:buClr>
              <a:buFont typeface="Wingdings" pitchFamily="2" charset="2"/>
              <a:buChar char="§"/>
            </a:pPr>
            <a:r>
              <a:rPr lang="es-MX" sz="2800" dirty="0">
                <a:solidFill>
                  <a:schemeClr val="bg2">
                    <a:lumMod val="50000"/>
                  </a:schemeClr>
                </a:solidFill>
                <a:latin typeface="Calibri" pitchFamily="34" charset="0"/>
              </a:rPr>
              <a:t>  Una persona buena, es siempre una persona alegre. </a:t>
            </a:r>
          </a:p>
        </p:txBody>
      </p:sp>
      <p:sp>
        <p:nvSpPr>
          <p:cNvPr id="3" name="Rectangle 2"/>
          <p:cNvSpPr/>
          <p:nvPr/>
        </p:nvSpPr>
        <p:spPr>
          <a:xfrm>
            <a:off x="1573133" y="1142996"/>
            <a:ext cx="7342094" cy="954107"/>
          </a:xfrm>
          <a:prstGeom prst="rect">
            <a:avLst/>
          </a:prstGeom>
        </p:spPr>
        <p:txBody>
          <a:bodyPr wrap="square">
            <a:spAutoFit/>
          </a:bodyPr>
          <a:lstStyle/>
          <a:p>
            <a:pPr algn="ctr"/>
            <a:r>
              <a:rPr lang="es-ES" sz="2800" dirty="0">
                <a:solidFill>
                  <a:schemeClr val="bg2">
                    <a:lumMod val="50000"/>
                  </a:schemeClr>
                </a:solidFill>
                <a:latin typeface="Calibri" pitchFamily="34" charset="0"/>
              </a:rPr>
              <a:t>«Buscando el bien de nuestros semejantes, </a:t>
            </a:r>
          </a:p>
          <a:p>
            <a:pPr algn="ctr"/>
            <a:r>
              <a:rPr lang="es-ES" sz="2800" dirty="0">
                <a:solidFill>
                  <a:schemeClr val="bg2">
                    <a:lumMod val="50000"/>
                  </a:schemeClr>
                </a:solidFill>
                <a:latin typeface="Calibri" pitchFamily="34" charset="0"/>
              </a:rPr>
              <a:t>encontramos el nuestro» (Platón)</a:t>
            </a:r>
          </a:p>
        </p:txBody>
      </p:sp>
      <p:pic>
        <p:nvPicPr>
          <p:cNvPr id="10" name="Picture 1" descr="C:\Users\USER\OneDrive - MRC\CEFAS\CEFAS archivos\Org y prog\comunidades\Fotos 2019\Encuentro mayo 2019\Encuentro Matehuala mayo 2019\Encuentro CEFAS Matehuala mayo 4 de 2019  (2) - copia.jpeg"/>
          <p:cNvPicPr>
            <a:picLocks noChangeAspect="1" noChangeArrowheads="1"/>
          </p:cNvPicPr>
          <p:nvPr/>
        </p:nvPicPr>
        <p:blipFill>
          <a:blip r:embed="rId3" cstate="email"/>
          <a:srcRect/>
          <a:stretch>
            <a:fillRect/>
          </a:stretch>
        </p:blipFill>
        <p:spPr bwMode="auto">
          <a:xfrm>
            <a:off x="4573974" y="2435306"/>
            <a:ext cx="4083750" cy="396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rma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3141</Words>
  <Application>Microsoft Office PowerPoint</Application>
  <PresentationFormat>Presentación en pantalla (4:3)</PresentationFormat>
  <Paragraphs>193</Paragraphs>
  <Slides>18</Slides>
  <Notes>17</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1_Thermal</vt:lpstr>
      <vt:lpstr>Diapositiva 1</vt:lpstr>
      <vt:lpstr>¿Qué es la bondad de corazón?</vt:lpstr>
      <vt:lpstr>¿Qué es la bondad de corazón?</vt:lpstr>
      <vt:lpstr>Bondad de corazón</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Hernández</dc:creator>
  <cp:lastModifiedBy>USER</cp:lastModifiedBy>
  <cp:revision>155</cp:revision>
  <dcterms:created xsi:type="dcterms:W3CDTF">2014-01-29T19:09:00Z</dcterms:created>
  <dcterms:modified xsi:type="dcterms:W3CDTF">2019-07-05T20:57:50Z</dcterms:modified>
</cp:coreProperties>
</file>